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1"/>
  </p:notesMasterIdLst>
  <p:handoutMasterIdLst>
    <p:handoutMasterId r:id="rId32"/>
  </p:handoutMasterIdLst>
  <p:sldIdLst>
    <p:sldId id="744" r:id="rId2"/>
    <p:sldId id="709" r:id="rId3"/>
    <p:sldId id="710" r:id="rId4"/>
    <p:sldId id="713" r:id="rId5"/>
    <p:sldId id="1065" r:id="rId6"/>
    <p:sldId id="1074" r:id="rId7"/>
    <p:sldId id="1068" r:id="rId8"/>
    <p:sldId id="885" r:id="rId9"/>
    <p:sldId id="884" r:id="rId10"/>
    <p:sldId id="769" r:id="rId11"/>
    <p:sldId id="1086" r:id="rId12"/>
    <p:sldId id="1087" r:id="rId13"/>
    <p:sldId id="1088" r:id="rId14"/>
    <p:sldId id="1089" r:id="rId15"/>
    <p:sldId id="1090" r:id="rId16"/>
    <p:sldId id="1091" r:id="rId17"/>
    <p:sldId id="1092" r:id="rId18"/>
    <p:sldId id="770" r:id="rId19"/>
    <p:sldId id="814" r:id="rId20"/>
    <p:sldId id="875" r:id="rId21"/>
    <p:sldId id="773" r:id="rId22"/>
    <p:sldId id="1084" r:id="rId23"/>
    <p:sldId id="1078" r:id="rId24"/>
    <p:sldId id="1076" r:id="rId25"/>
    <p:sldId id="1079" r:id="rId26"/>
    <p:sldId id="1081" r:id="rId27"/>
    <p:sldId id="1070" r:id="rId28"/>
    <p:sldId id="1082" r:id="rId29"/>
    <p:sldId id="1083" r:id="rId30"/>
  </p:sldIdLst>
  <p:sldSz cx="9144000" cy="6858000" type="screen4x3"/>
  <p:notesSz cx="6858000" cy="9144000"/>
  <p:defaultTextStyle>
    <a:defPPr>
      <a:defRPr lang="pl-PL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</p:showPr>
  <p:clrMru>
    <a:srgbClr val="3399FF"/>
    <a:srgbClr val="FFFFCC"/>
    <a:srgbClr val="993300"/>
    <a:srgbClr val="FF0000"/>
    <a:srgbClr val="CC9900"/>
    <a:srgbClr val="008000"/>
    <a:srgbClr val="FFFF66"/>
    <a:srgbClr val="0066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9" autoAdjust="0"/>
    <p:restoredTop sz="98960" autoAdjust="0"/>
  </p:normalViewPr>
  <p:slideViewPr>
    <p:cSldViewPr>
      <p:cViewPr varScale="1">
        <p:scale>
          <a:sx n="91" d="100"/>
          <a:sy n="91" d="100"/>
        </p:scale>
        <p:origin x="-9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6BBFC9B4-4F24-4D89-852F-9CCCC19C09F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 smtClean="0"/>
              <a:t>Kliknij, aby edytować style wzorca tekstu</a:t>
            </a:r>
          </a:p>
          <a:p>
            <a:pPr lvl="1"/>
            <a:r>
              <a:rPr lang="pl-PL" altLang="pl-PL" noProof="0" smtClean="0"/>
              <a:t>Drugi poziom</a:t>
            </a:r>
          </a:p>
          <a:p>
            <a:pPr lvl="2"/>
            <a:r>
              <a:rPr lang="pl-PL" altLang="pl-PL" noProof="0" smtClean="0"/>
              <a:t>Trzeci poziom</a:t>
            </a:r>
          </a:p>
          <a:p>
            <a:pPr lvl="3"/>
            <a:r>
              <a:rPr lang="pl-PL" altLang="pl-PL" noProof="0" smtClean="0"/>
              <a:t>Czwarty poziom</a:t>
            </a:r>
          </a:p>
          <a:p>
            <a:pPr lvl="4"/>
            <a:r>
              <a:rPr lang="pl-PL" altLang="pl-PL" noProof="0" smtClean="0"/>
              <a:t>Piąty poziom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5B783244-60FC-4072-B024-2FEA57202DD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566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 altLang="pl-PL" noProof="0" smtClean="0"/>
              <a:t>Kliknij, aby edytować styl wzorca tytułu</a:t>
            </a:r>
          </a:p>
        </p:txBody>
      </p:sp>
      <p:sp>
        <p:nvSpPr>
          <p:cNvPr id="1566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l-PL" altLang="pl-PL" noProof="0" smtClean="0"/>
              <a:t>Kliknij, aby edytować styl wzorca podtytułu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291C4D-CF76-4214-A76C-CF4345D5B99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0572B-E1DA-4D0F-904A-BD8FF0374FB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58200-DFD5-4A2B-AD91-5140D4B6470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BFA96-341B-45F5-B218-CE99A723FE1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600F4-E060-4756-9AA0-C086FA3425A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47965-51D1-4715-90B1-1E90F582D5C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B5295-83B3-4BB0-8062-3FBF7CC52F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0E786-4F6A-4693-B408-B360B9A5A4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05F2D-8668-47B3-9B52-2EE27D6DAB8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0A462-E9AC-490D-B4F6-30CD4E2C9C7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6C3C0-8A40-45DB-A945-E67F51C7EE2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1032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556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556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556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556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latin typeface="+mn-lt"/>
              </a:defRPr>
            </a:lvl1pPr>
          </a:lstStyle>
          <a:p>
            <a:pPr>
              <a:defRPr/>
            </a:pPr>
            <a:fld id="{4B5567E2-5BBB-4042-B383-C0981849F03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5565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8.wmf"/><Relationship Id="rId12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11" Type="http://schemas.openxmlformats.org/officeDocument/2006/relationships/slide" Target="slide5.xml"/><Relationship Id="rId5" Type="http://schemas.openxmlformats.org/officeDocument/2006/relationships/image" Target="../media/image6.wmf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5" Type="http://schemas.openxmlformats.org/officeDocument/2006/relationships/image" Target="../media/image14.png"/><Relationship Id="rId10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10.png"/><Relationship Id="rId1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12" Type="http://schemas.openxmlformats.org/officeDocument/2006/relationships/image" Target="../media/image11.png"/><Relationship Id="rId17" Type="http://schemas.openxmlformats.org/officeDocument/2006/relationships/image" Target="../media/image3.png"/><Relationship Id="rId2" Type="http://schemas.openxmlformats.org/officeDocument/2006/relationships/audio" Target="../media/audio1.wav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8.png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" Type="http://schemas.openxmlformats.org/officeDocument/2006/relationships/image" Target="../media/image4.png"/><Relationship Id="rId21" Type="http://schemas.openxmlformats.org/officeDocument/2006/relationships/slide" Target="slide24.xml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17" Type="http://schemas.openxmlformats.org/officeDocument/2006/relationships/slide" Target="slide7.xml"/><Relationship Id="rId25" Type="http://schemas.openxmlformats.org/officeDocument/2006/relationships/slide" Target="slide27.xml"/><Relationship Id="rId2" Type="http://schemas.openxmlformats.org/officeDocument/2006/relationships/audio" Target="../media/audio1.wav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24" Type="http://schemas.openxmlformats.org/officeDocument/2006/relationships/image" Target="../media/image34.png"/><Relationship Id="rId5" Type="http://schemas.openxmlformats.org/officeDocument/2006/relationships/image" Target="../media/image10.png"/><Relationship Id="rId15" Type="http://schemas.openxmlformats.org/officeDocument/2006/relationships/slide" Target="slide6.xml"/><Relationship Id="rId23" Type="http://schemas.openxmlformats.org/officeDocument/2006/relationships/slide" Target="slide26.xml"/><Relationship Id="rId28" Type="http://schemas.openxmlformats.org/officeDocument/2006/relationships/image" Target="../media/image36.png"/><Relationship Id="rId10" Type="http://schemas.openxmlformats.org/officeDocument/2006/relationships/slide" Target="slide8.xml"/><Relationship Id="rId19" Type="http://schemas.openxmlformats.org/officeDocument/2006/relationships/slide" Target="slide23.xml"/><Relationship Id="rId4" Type="http://schemas.openxmlformats.org/officeDocument/2006/relationships/image" Target="../media/image11.png"/><Relationship Id="rId9" Type="http://schemas.openxmlformats.org/officeDocument/2006/relationships/image" Target="../media/image3.png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slide" Target="slide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.png"/><Relationship Id="rId18" Type="http://schemas.openxmlformats.org/officeDocument/2006/relationships/slide" Target="slide3.xml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17" Type="http://schemas.openxmlformats.org/officeDocument/2006/relationships/image" Target="../media/image39.gif"/><Relationship Id="rId2" Type="http://schemas.openxmlformats.org/officeDocument/2006/relationships/audio" Target="../media/audio1.wav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.png"/><Relationship Id="rId5" Type="http://schemas.openxmlformats.org/officeDocument/2006/relationships/image" Target="../media/image38.jpeg"/><Relationship Id="rId15" Type="http://schemas.openxmlformats.org/officeDocument/2006/relationships/image" Target="../media/image26.png"/><Relationship Id="rId10" Type="http://schemas.openxmlformats.org/officeDocument/2006/relationships/slide" Target="slide5.xml"/><Relationship Id="rId4" Type="http://schemas.openxmlformats.org/officeDocument/2006/relationships/image" Target="../media/image37.jpeg"/><Relationship Id="rId9" Type="http://schemas.openxmlformats.org/officeDocument/2006/relationships/image" Target="../media/image25.png"/><Relationship Id="rId1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6.png"/><Relationship Id="rId18" Type="http://schemas.openxmlformats.org/officeDocument/2006/relationships/image" Target="../media/image43.jpeg"/><Relationship Id="rId26" Type="http://schemas.openxmlformats.org/officeDocument/2006/relationships/image" Target="../media/image47.jpeg"/><Relationship Id="rId3" Type="http://schemas.openxmlformats.org/officeDocument/2006/relationships/image" Target="../media/image4.png"/><Relationship Id="rId21" Type="http://schemas.openxmlformats.org/officeDocument/2006/relationships/slide" Target="slide18.xml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slide" Target="slide9.xml"/><Relationship Id="rId25" Type="http://schemas.openxmlformats.org/officeDocument/2006/relationships/slide" Target="slide21.xml"/><Relationship Id="rId2" Type="http://schemas.openxmlformats.org/officeDocument/2006/relationships/audio" Target="../media/audio1.wav"/><Relationship Id="rId16" Type="http://schemas.openxmlformats.org/officeDocument/2006/relationships/image" Target="../media/image42.jpeg"/><Relationship Id="rId20" Type="http://schemas.openxmlformats.org/officeDocument/2006/relationships/image" Target="../media/image44.jpeg"/><Relationship Id="rId29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24" Type="http://schemas.openxmlformats.org/officeDocument/2006/relationships/image" Target="../media/image46.jpeg"/><Relationship Id="rId5" Type="http://schemas.openxmlformats.org/officeDocument/2006/relationships/image" Target="../media/image39.gif"/><Relationship Id="rId15" Type="http://schemas.openxmlformats.org/officeDocument/2006/relationships/image" Target="../media/image41.png"/><Relationship Id="rId23" Type="http://schemas.openxmlformats.org/officeDocument/2006/relationships/slide" Target="slide19.xml"/><Relationship Id="rId28" Type="http://schemas.openxmlformats.org/officeDocument/2006/relationships/image" Target="../media/image48.jpeg"/><Relationship Id="rId10" Type="http://schemas.openxmlformats.org/officeDocument/2006/relationships/image" Target="../media/image12.png"/><Relationship Id="rId19" Type="http://schemas.openxmlformats.org/officeDocument/2006/relationships/slide" Target="slide10.xml"/><Relationship Id="rId4" Type="http://schemas.openxmlformats.org/officeDocument/2006/relationships/image" Target="../media/image40.png"/><Relationship Id="rId9" Type="http://schemas.openxmlformats.org/officeDocument/2006/relationships/image" Target="../media/image25.png"/><Relationship Id="rId14" Type="http://schemas.openxmlformats.org/officeDocument/2006/relationships/image" Target="../media/image27.png"/><Relationship Id="rId22" Type="http://schemas.openxmlformats.org/officeDocument/2006/relationships/image" Target="../media/image45.jpeg"/><Relationship Id="rId27" Type="http://schemas.openxmlformats.org/officeDocument/2006/relationships/slide" Target="slide20.xml"/><Relationship Id="rId30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slide" Target="slide21.xml"/><Relationship Id="rId18" Type="http://schemas.openxmlformats.org/officeDocument/2006/relationships/slide" Target="slide5.xml"/><Relationship Id="rId3" Type="http://schemas.openxmlformats.org/officeDocument/2006/relationships/image" Target="../media/image4.png"/><Relationship Id="rId21" Type="http://schemas.openxmlformats.org/officeDocument/2006/relationships/image" Target="../media/image3.png"/><Relationship Id="rId7" Type="http://schemas.openxmlformats.org/officeDocument/2006/relationships/image" Target="../media/image50.png"/><Relationship Id="rId12" Type="http://schemas.openxmlformats.org/officeDocument/2006/relationships/slide" Target="slide20.xml"/><Relationship Id="rId17" Type="http://schemas.openxmlformats.org/officeDocument/2006/relationships/image" Target="../media/image25.png"/><Relationship Id="rId2" Type="http://schemas.openxmlformats.org/officeDocument/2006/relationships/audio" Target="../media/audio1.wav"/><Relationship Id="rId16" Type="http://schemas.openxmlformats.org/officeDocument/2006/relationships/image" Target="../media/image24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slide" Target="slide22.xml"/><Relationship Id="rId5" Type="http://schemas.openxmlformats.org/officeDocument/2006/relationships/slide" Target="slide19.xml"/><Relationship Id="rId15" Type="http://schemas.openxmlformats.org/officeDocument/2006/relationships/image" Target="../media/image10.png"/><Relationship Id="rId10" Type="http://schemas.openxmlformats.org/officeDocument/2006/relationships/slide" Target="slide10.xml"/><Relationship Id="rId19" Type="http://schemas.openxmlformats.org/officeDocument/2006/relationships/image" Target="../media/image2.png"/><Relationship Id="rId4" Type="http://schemas.openxmlformats.org/officeDocument/2006/relationships/slide" Target="slide9.xml"/><Relationship Id="rId9" Type="http://schemas.openxmlformats.org/officeDocument/2006/relationships/slide" Target="slide18.xml"/><Relationship Id="rId14" Type="http://schemas.openxmlformats.org/officeDocument/2006/relationships/image" Target="../media/image11.png"/><Relationship Id="rId22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12" Type="http://schemas.openxmlformats.org/officeDocument/2006/relationships/slide" Target="slide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10.png"/><Relationship Id="rId10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gif"/><Relationship Id="rId18" Type="http://schemas.openxmlformats.org/officeDocument/2006/relationships/image" Target="../media/image65.png"/><Relationship Id="rId26" Type="http://schemas.openxmlformats.org/officeDocument/2006/relationships/slide" Target="slide8.xml"/><Relationship Id="rId3" Type="http://schemas.openxmlformats.org/officeDocument/2006/relationships/image" Target="../media/image4.png"/><Relationship Id="rId21" Type="http://schemas.openxmlformats.org/officeDocument/2006/relationships/image" Target="../media/image24.png"/><Relationship Id="rId7" Type="http://schemas.openxmlformats.org/officeDocument/2006/relationships/image" Target="../media/image55.png"/><Relationship Id="rId12" Type="http://schemas.openxmlformats.org/officeDocument/2006/relationships/image" Target="../media/image60.gif"/><Relationship Id="rId17" Type="http://schemas.openxmlformats.org/officeDocument/2006/relationships/image" Target="../media/image64.png"/><Relationship Id="rId25" Type="http://schemas.openxmlformats.org/officeDocument/2006/relationships/image" Target="../media/image12.png"/><Relationship Id="rId2" Type="http://schemas.openxmlformats.org/officeDocument/2006/relationships/audio" Target="../media/audio1.wav"/><Relationship Id="rId16" Type="http://schemas.openxmlformats.org/officeDocument/2006/relationships/image" Target="../media/image39.gif"/><Relationship Id="rId20" Type="http://schemas.openxmlformats.org/officeDocument/2006/relationships/image" Target="../media/image10.png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emf"/><Relationship Id="rId24" Type="http://schemas.openxmlformats.org/officeDocument/2006/relationships/image" Target="../media/image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slide" Target="slide5.xml"/><Relationship Id="rId28" Type="http://schemas.openxmlformats.org/officeDocument/2006/relationships/image" Target="../media/image27.png"/><Relationship Id="rId10" Type="http://schemas.openxmlformats.org/officeDocument/2006/relationships/image" Target="../media/image58.png"/><Relationship Id="rId19" Type="http://schemas.openxmlformats.org/officeDocument/2006/relationships/image" Target="../media/image11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gif"/><Relationship Id="rId22" Type="http://schemas.openxmlformats.org/officeDocument/2006/relationships/image" Target="../media/image25.png"/><Relationship Id="rId27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61.gif"/><Relationship Id="rId18" Type="http://schemas.openxmlformats.org/officeDocument/2006/relationships/image" Target="../media/image24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.png"/><Relationship Id="rId7" Type="http://schemas.openxmlformats.org/officeDocument/2006/relationships/image" Target="../media/image71.png"/><Relationship Id="rId12" Type="http://schemas.openxmlformats.org/officeDocument/2006/relationships/image" Target="../media/image60.gif"/><Relationship Id="rId17" Type="http://schemas.openxmlformats.org/officeDocument/2006/relationships/image" Target="../media/image10.png"/><Relationship Id="rId25" Type="http://schemas.openxmlformats.org/officeDocument/2006/relationships/image" Target="../media/image26.png"/><Relationship Id="rId2" Type="http://schemas.openxmlformats.org/officeDocument/2006/relationships/audio" Target="../media/audio1.wav"/><Relationship Id="rId16" Type="http://schemas.openxmlformats.org/officeDocument/2006/relationships/image" Target="../media/image11.png"/><Relationship Id="rId20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emf"/><Relationship Id="rId24" Type="http://schemas.openxmlformats.org/officeDocument/2006/relationships/slide" Target="slide8.xml"/><Relationship Id="rId5" Type="http://schemas.openxmlformats.org/officeDocument/2006/relationships/image" Target="../media/image69.png"/><Relationship Id="rId15" Type="http://schemas.openxmlformats.org/officeDocument/2006/relationships/image" Target="../media/image76.wmf"/><Relationship Id="rId23" Type="http://schemas.openxmlformats.org/officeDocument/2006/relationships/image" Target="../media/image3.png"/><Relationship Id="rId10" Type="http://schemas.openxmlformats.org/officeDocument/2006/relationships/image" Target="../media/image74.png"/><Relationship Id="rId19" Type="http://schemas.openxmlformats.org/officeDocument/2006/relationships/image" Target="../media/image25.png"/><Relationship Id="rId4" Type="http://schemas.openxmlformats.org/officeDocument/2006/relationships/image" Target="../media/image52.png"/><Relationship Id="rId9" Type="http://schemas.openxmlformats.org/officeDocument/2006/relationships/image" Target="../media/image73.png"/><Relationship Id="rId14" Type="http://schemas.openxmlformats.org/officeDocument/2006/relationships/image" Target="../media/image62.gif"/><Relationship Id="rId2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10.png"/><Relationship Id="rId18" Type="http://schemas.openxmlformats.org/officeDocument/2006/relationships/image" Target="../media/image12.png"/><Relationship Id="rId3" Type="http://schemas.openxmlformats.org/officeDocument/2006/relationships/image" Target="../media/image4.png"/><Relationship Id="rId21" Type="http://schemas.openxmlformats.org/officeDocument/2006/relationships/image" Target="../media/image26.png"/><Relationship Id="rId7" Type="http://schemas.openxmlformats.org/officeDocument/2006/relationships/image" Target="../media/image73.png"/><Relationship Id="rId12" Type="http://schemas.openxmlformats.org/officeDocument/2006/relationships/image" Target="../media/image11.png"/><Relationship Id="rId17" Type="http://schemas.openxmlformats.org/officeDocument/2006/relationships/image" Target="../media/image2.png"/><Relationship Id="rId2" Type="http://schemas.openxmlformats.org/officeDocument/2006/relationships/audio" Target="../media/audio1.wav"/><Relationship Id="rId16" Type="http://schemas.openxmlformats.org/officeDocument/2006/relationships/slide" Target="slide5.xml"/><Relationship Id="rId20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8.png"/><Relationship Id="rId5" Type="http://schemas.openxmlformats.org/officeDocument/2006/relationships/image" Target="../media/image77.png"/><Relationship Id="rId15" Type="http://schemas.openxmlformats.org/officeDocument/2006/relationships/image" Target="../media/image25.png"/><Relationship Id="rId10" Type="http://schemas.openxmlformats.org/officeDocument/2006/relationships/image" Target="../media/image71.png"/><Relationship Id="rId19" Type="http://schemas.openxmlformats.org/officeDocument/2006/relationships/image" Target="../media/image3.png"/><Relationship Id="rId4" Type="http://schemas.openxmlformats.org/officeDocument/2006/relationships/image" Target="../media/image52.png"/><Relationship Id="rId9" Type="http://schemas.openxmlformats.org/officeDocument/2006/relationships/image" Target="../media/image60.gif"/><Relationship Id="rId14" Type="http://schemas.openxmlformats.org/officeDocument/2006/relationships/image" Target="../media/image24.png"/><Relationship Id="rId22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17" Type="http://schemas.openxmlformats.org/officeDocument/2006/relationships/image" Target="../media/image80.png"/><Relationship Id="rId2" Type="http://schemas.openxmlformats.org/officeDocument/2006/relationships/audio" Target="../media/audio1.wav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.png"/><Relationship Id="rId5" Type="http://schemas.openxmlformats.org/officeDocument/2006/relationships/image" Target="../media/image39.gif"/><Relationship Id="rId15" Type="http://schemas.openxmlformats.org/officeDocument/2006/relationships/image" Target="../media/image26.png"/><Relationship Id="rId10" Type="http://schemas.openxmlformats.org/officeDocument/2006/relationships/slide" Target="slide5.xml"/><Relationship Id="rId4" Type="http://schemas.openxmlformats.org/officeDocument/2006/relationships/image" Target="../media/image79.png"/><Relationship Id="rId9" Type="http://schemas.openxmlformats.org/officeDocument/2006/relationships/image" Target="../media/image25.png"/><Relationship Id="rId14" Type="http://schemas.openxmlformats.org/officeDocument/2006/relationships/slide" Target="slide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82.png"/><Relationship Id="rId18" Type="http://schemas.openxmlformats.org/officeDocument/2006/relationships/image" Target="../media/image11.png"/><Relationship Id="rId26" Type="http://schemas.openxmlformats.org/officeDocument/2006/relationships/slide" Target="slide8.xml"/><Relationship Id="rId3" Type="http://schemas.openxmlformats.org/officeDocument/2006/relationships/image" Target="../media/image4.png"/><Relationship Id="rId21" Type="http://schemas.openxmlformats.org/officeDocument/2006/relationships/image" Target="../media/image25.png"/><Relationship Id="rId7" Type="http://schemas.openxmlformats.org/officeDocument/2006/relationships/image" Target="../media/image71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5" Type="http://schemas.openxmlformats.org/officeDocument/2006/relationships/image" Target="../media/image3.png"/><Relationship Id="rId2" Type="http://schemas.openxmlformats.org/officeDocument/2006/relationships/audio" Target="../media/audio1.wav"/><Relationship Id="rId16" Type="http://schemas.openxmlformats.org/officeDocument/2006/relationships/image" Target="../media/image85.png"/><Relationship Id="rId20" Type="http://schemas.openxmlformats.org/officeDocument/2006/relationships/image" Target="../media/image24.png"/><Relationship Id="rId29" Type="http://schemas.openxmlformats.org/officeDocument/2006/relationships/slide" Target="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emf"/><Relationship Id="rId24" Type="http://schemas.openxmlformats.org/officeDocument/2006/relationships/image" Target="../media/image12.png"/><Relationship Id="rId5" Type="http://schemas.openxmlformats.org/officeDocument/2006/relationships/image" Target="../media/image69.png"/><Relationship Id="rId15" Type="http://schemas.openxmlformats.org/officeDocument/2006/relationships/image" Target="../media/image84.png"/><Relationship Id="rId23" Type="http://schemas.openxmlformats.org/officeDocument/2006/relationships/image" Target="../media/image2.png"/><Relationship Id="rId28" Type="http://schemas.openxmlformats.org/officeDocument/2006/relationships/image" Target="../media/image27.png"/><Relationship Id="rId10" Type="http://schemas.openxmlformats.org/officeDocument/2006/relationships/image" Target="../media/image74.png"/><Relationship Id="rId19" Type="http://schemas.openxmlformats.org/officeDocument/2006/relationships/image" Target="../media/image10.png"/><Relationship Id="rId4" Type="http://schemas.openxmlformats.org/officeDocument/2006/relationships/image" Target="../media/image52.png"/><Relationship Id="rId9" Type="http://schemas.openxmlformats.org/officeDocument/2006/relationships/image" Target="../media/image73.png"/><Relationship Id="rId14" Type="http://schemas.openxmlformats.org/officeDocument/2006/relationships/image" Target="../media/image83.png"/><Relationship Id="rId22" Type="http://schemas.openxmlformats.org/officeDocument/2006/relationships/slide" Target="slide5.xml"/><Relationship Id="rId27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slide" Target="slide5.xml"/><Relationship Id="rId1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90.jpeg"/><Relationship Id="rId12" Type="http://schemas.openxmlformats.org/officeDocument/2006/relationships/image" Target="../media/image25.png"/><Relationship Id="rId17" Type="http://schemas.openxmlformats.org/officeDocument/2006/relationships/slide" Target="slide8.xml"/><Relationship Id="rId2" Type="http://schemas.openxmlformats.org/officeDocument/2006/relationships/audio" Target="../media/audio1.wav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11" Type="http://schemas.openxmlformats.org/officeDocument/2006/relationships/image" Target="../media/image24.png"/><Relationship Id="rId5" Type="http://schemas.openxmlformats.org/officeDocument/2006/relationships/image" Target="../media/image88.jpeg"/><Relationship Id="rId15" Type="http://schemas.openxmlformats.org/officeDocument/2006/relationships/image" Target="../media/image12.png"/><Relationship Id="rId10" Type="http://schemas.openxmlformats.org/officeDocument/2006/relationships/image" Target="../media/image10.png"/><Relationship Id="rId19" Type="http://schemas.openxmlformats.org/officeDocument/2006/relationships/image" Target="../media/image27.png"/><Relationship Id="rId4" Type="http://schemas.openxmlformats.org/officeDocument/2006/relationships/image" Target="../media/image87.jpeg"/><Relationship Id="rId9" Type="http://schemas.openxmlformats.org/officeDocument/2006/relationships/image" Target="../media/image11.png"/><Relationship Id="rId1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slide" Target="slide3.xml"/><Relationship Id="rId2" Type="http://schemas.openxmlformats.org/officeDocument/2006/relationships/audio" Target="../media/audio1.wav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5" Type="http://schemas.openxmlformats.org/officeDocument/2006/relationships/image" Target="../media/image93.jpeg"/><Relationship Id="rId15" Type="http://schemas.openxmlformats.org/officeDocument/2006/relationships/slide" Target="slide5.xml"/><Relationship Id="rId10" Type="http://schemas.openxmlformats.org/officeDocument/2006/relationships/image" Target="../media/image12.png"/><Relationship Id="rId4" Type="http://schemas.openxmlformats.org/officeDocument/2006/relationships/image" Target="../media/image92.jpeg"/><Relationship Id="rId9" Type="http://schemas.openxmlformats.org/officeDocument/2006/relationships/image" Target="../media/image25.png"/><Relationship Id="rId1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6.png"/><Relationship Id="rId1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slide" Target="slide5.xml"/><Relationship Id="rId2" Type="http://schemas.openxmlformats.org/officeDocument/2006/relationships/audio" Target="../media/audio1.wav"/><Relationship Id="rId16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5" Type="http://schemas.openxmlformats.org/officeDocument/2006/relationships/image" Target="../media/image95.jpeg"/><Relationship Id="rId15" Type="http://schemas.openxmlformats.org/officeDocument/2006/relationships/image" Target="../media/image63.png"/><Relationship Id="rId10" Type="http://schemas.openxmlformats.org/officeDocument/2006/relationships/image" Target="../media/image12.png"/><Relationship Id="rId4" Type="http://schemas.openxmlformats.org/officeDocument/2006/relationships/image" Target="../media/image94.jpeg"/><Relationship Id="rId9" Type="http://schemas.openxmlformats.org/officeDocument/2006/relationships/image" Target="../media/image25.png"/><Relationship Id="rId1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00.jpeg"/><Relationship Id="rId26" Type="http://schemas.openxmlformats.org/officeDocument/2006/relationships/image" Target="../media/image40.png"/><Relationship Id="rId3" Type="http://schemas.openxmlformats.org/officeDocument/2006/relationships/image" Target="../media/image4.png"/><Relationship Id="rId21" Type="http://schemas.openxmlformats.org/officeDocument/2006/relationships/image" Target="../media/image103.jpeg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17" Type="http://schemas.openxmlformats.org/officeDocument/2006/relationships/image" Target="../media/image99.jpeg"/><Relationship Id="rId25" Type="http://schemas.openxmlformats.org/officeDocument/2006/relationships/image" Target="../media/image107.jpeg"/><Relationship Id="rId2" Type="http://schemas.openxmlformats.org/officeDocument/2006/relationships/audio" Target="../media/audio1.wav"/><Relationship Id="rId16" Type="http://schemas.openxmlformats.org/officeDocument/2006/relationships/image" Target="../media/image39.gif"/><Relationship Id="rId20" Type="http://schemas.openxmlformats.org/officeDocument/2006/relationships/image" Target="../media/image102.jpeg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11" Type="http://schemas.openxmlformats.org/officeDocument/2006/relationships/image" Target="../media/image12.png"/><Relationship Id="rId24" Type="http://schemas.openxmlformats.org/officeDocument/2006/relationships/image" Target="../media/image106.png"/><Relationship Id="rId5" Type="http://schemas.openxmlformats.org/officeDocument/2006/relationships/image" Target="../media/image97.jpeg"/><Relationship Id="rId15" Type="http://schemas.openxmlformats.org/officeDocument/2006/relationships/image" Target="../media/image27.png"/><Relationship Id="rId23" Type="http://schemas.openxmlformats.org/officeDocument/2006/relationships/image" Target="../media/image105.png"/><Relationship Id="rId28" Type="http://schemas.openxmlformats.org/officeDocument/2006/relationships/slide" Target="slide5.xml"/><Relationship Id="rId10" Type="http://schemas.openxmlformats.org/officeDocument/2006/relationships/image" Target="../media/image25.png"/><Relationship Id="rId19" Type="http://schemas.openxmlformats.org/officeDocument/2006/relationships/image" Target="../media/image101.jpeg"/><Relationship Id="rId4" Type="http://schemas.openxmlformats.org/officeDocument/2006/relationships/image" Target="../media/image96.jpeg"/><Relationship Id="rId9" Type="http://schemas.openxmlformats.org/officeDocument/2006/relationships/image" Target="../media/image24.png"/><Relationship Id="rId14" Type="http://schemas.openxmlformats.org/officeDocument/2006/relationships/image" Target="../media/image26.png"/><Relationship Id="rId22" Type="http://schemas.openxmlformats.org/officeDocument/2006/relationships/image" Target="../media/image104.png"/><Relationship Id="rId27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slide" Target="slide5.xml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17" Type="http://schemas.openxmlformats.org/officeDocument/2006/relationships/image" Target="../media/image112.jpeg"/><Relationship Id="rId2" Type="http://schemas.openxmlformats.org/officeDocument/2006/relationships/audio" Target="../media/audio1.wav"/><Relationship Id="rId16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2.png"/><Relationship Id="rId5" Type="http://schemas.openxmlformats.org/officeDocument/2006/relationships/image" Target="../media/image110.jpeg"/><Relationship Id="rId15" Type="http://schemas.openxmlformats.org/officeDocument/2006/relationships/image" Target="../media/image27.png"/><Relationship Id="rId10" Type="http://schemas.openxmlformats.org/officeDocument/2006/relationships/image" Target="../media/image25.png"/><Relationship Id="rId19" Type="http://schemas.openxmlformats.org/officeDocument/2006/relationships/image" Target="../media/image2.png"/><Relationship Id="rId4" Type="http://schemas.openxmlformats.org/officeDocument/2006/relationships/image" Target="../media/image109.jpeg"/><Relationship Id="rId9" Type="http://schemas.openxmlformats.org/officeDocument/2006/relationships/image" Target="../media/image24.png"/><Relationship Id="rId1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12" Type="http://schemas.openxmlformats.org/officeDocument/2006/relationships/image" Target="../media/image26.png"/><Relationship Id="rId2" Type="http://schemas.openxmlformats.org/officeDocument/2006/relationships/audio" Target="../media/audio1.wav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slide" Target="slide8.xml"/><Relationship Id="rId5" Type="http://schemas.openxmlformats.org/officeDocument/2006/relationships/image" Target="../media/image11.png"/><Relationship Id="rId15" Type="http://schemas.openxmlformats.org/officeDocument/2006/relationships/slide" Target="slide5.xml"/><Relationship Id="rId10" Type="http://schemas.openxmlformats.org/officeDocument/2006/relationships/image" Target="../media/image3.png"/><Relationship Id="rId4" Type="http://schemas.openxmlformats.org/officeDocument/2006/relationships/image" Target="../media/image40.png"/><Relationship Id="rId9" Type="http://schemas.openxmlformats.org/officeDocument/2006/relationships/image" Target="../media/image12.png"/><Relationship Id="rId14" Type="http://schemas.openxmlformats.org/officeDocument/2006/relationships/image" Target="../media/image39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12" Type="http://schemas.openxmlformats.org/officeDocument/2006/relationships/image" Target="../media/image26.png"/><Relationship Id="rId2" Type="http://schemas.openxmlformats.org/officeDocument/2006/relationships/audio" Target="../media/audio1.wav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slide" Target="slide8.xml"/><Relationship Id="rId5" Type="http://schemas.openxmlformats.org/officeDocument/2006/relationships/image" Target="../media/image11.png"/><Relationship Id="rId15" Type="http://schemas.openxmlformats.org/officeDocument/2006/relationships/slide" Target="slide5.xml"/><Relationship Id="rId10" Type="http://schemas.openxmlformats.org/officeDocument/2006/relationships/image" Target="../media/image3.png"/><Relationship Id="rId4" Type="http://schemas.openxmlformats.org/officeDocument/2006/relationships/image" Target="../media/image40.png"/><Relationship Id="rId9" Type="http://schemas.openxmlformats.org/officeDocument/2006/relationships/image" Target="../media/image12.png"/><Relationship Id="rId14" Type="http://schemas.openxmlformats.org/officeDocument/2006/relationships/image" Target="../media/image39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9.gif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1.png"/><Relationship Id="rId15" Type="http://schemas.openxmlformats.org/officeDocument/2006/relationships/slide" Target="slide5.xml"/><Relationship Id="rId10" Type="http://schemas.openxmlformats.org/officeDocument/2006/relationships/slide" Target="slide8.xml"/><Relationship Id="rId4" Type="http://schemas.openxmlformats.org/officeDocument/2006/relationships/image" Target="../media/image40.png"/><Relationship Id="rId9" Type="http://schemas.openxmlformats.org/officeDocument/2006/relationships/image" Target="../media/image3.png"/><Relationship Id="rId1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10"/>
          <p:cNvSpPr>
            <a:spLocks noChangeShapeType="1"/>
          </p:cNvSpPr>
          <p:nvPr/>
        </p:nvSpPr>
        <p:spPr bwMode="auto">
          <a:xfrm>
            <a:off x="4054475" y="3738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lIns="57600" tIns="46800" rIns="57600" bIns="10800">
            <a:spAutoFit/>
          </a:bodyPr>
          <a:lstStyle/>
          <a:p>
            <a:endParaRPr lang="pl-PL"/>
          </a:p>
        </p:txBody>
      </p:sp>
      <p:pic>
        <p:nvPicPr>
          <p:cNvPr id="3075" name="Picture 127" descr="tapeta monitor MOSG 2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113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128" descr="MENU GŁÓWNE JASNO">
            <a:hlinkClick r:id="rId4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875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30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788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pole tekstowe 1"/>
          <p:cNvSpPr txBox="1">
            <a:spLocks noChangeArrowheads="1"/>
          </p:cNvSpPr>
          <p:nvPr/>
        </p:nvSpPr>
        <p:spPr bwMode="auto">
          <a:xfrm>
            <a:off x="1258888" y="5589588"/>
            <a:ext cx="3455987" cy="922337"/>
          </a:xfrm>
          <a:prstGeom prst="rect">
            <a:avLst/>
          </a:prstGeom>
          <a:solidFill>
            <a:srgbClr val="3399FF"/>
          </a:solidFill>
          <a:ln w="9525">
            <a:solidFill>
              <a:schemeClr val="accent3">
                <a:lumMod val="9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inż. Wiesław Lewicki</a:t>
            </a:r>
          </a:p>
          <a:p>
            <a:endParaRPr lang="pl-PL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wlewicki@prz.edu.pl</a:t>
            </a:r>
            <a:endParaRPr lang="pl-PL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0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43" name="Picture 3" descr="GWIAZDKI 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3925" y="1112838"/>
            <a:ext cx="4710113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Object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16125" y="1416050"/>
            <a:ext cx="5070475" cy="41290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56796" dir="3806097" algn="ctr" rotWithShape="0">
              <a:srgbClr val="5F5F5F"/>
            </a:outerShdw>
          </a:effectLst>
        </p:spPr>
      </p:pic>
      <p:pic>
        <p:nvPicPr>
          <p:cNvPr id="163845" name="Object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16125" y="1416050"/>
            <a:ext cx="5070475" cy="41290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56796" dir="3806097" algn="ctr" rotWithShape="0">
              <a:srgbClr val="5F5F5F"/>
            </a:outerShdw>
          </a:effectLst>
        </p:spPr>
      </p:pic>
      <p:pic>
        <p:nvPicPr>
          <p:cNvPr id="163846" name="Object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16125" y="1416050"/>
            <a:ext cx="5070475" cy="41290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56796" dir="3806097" algn="ctr" rotWithShape="0">
              <a:srgbClr val="5F5F5F"/>
            </a:outerShdw>
          </a:effectLst>
        </p:spPr>
      </p:pic>
      <p:pic>
        <p:nvPicPr>
          <p:cNvPr id="163847" name="Picture 7" descr="GWIAZDKI 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3925" y="1112838"/>
            <a:ext cx="4710113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napis czol polw ue skrot 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0325" y="179388"/>
            <a:ext cx="6478588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49" name="Rectangle 9"/>
          <p:cNvSpPr>
            <a:spLocks noChangeArrowheads="1"/>
          </p:cNvSpPr>
          <p:nvPr/>
        </p:nvSpPr>
        <p:spPr bwMode="auto">
          <a:xfrm>
            <a:off x="395288" y="5937250"/>
            <a:ext cx="8385175" cy="539750"/>
          </a:xfrm>
          <a:prstGeom prst="rect">
            <a:avLst/>
          </a:prstGeom>
          <a:gradFill rotWithShape="0">
            <a:gsLst>
              <a:gs pos="0">
                <a:srgbClr val="5E4700"/>
              </a:gs>
              <a:gs pos="50000">
                <a:srgbClr val="CC9900"/>
              </a:gs>
              <a:gs pos="100000">
                <a:srgbClr val="5E4700"/>
              </a:gs>
            </a:gsLst>
            <a:lin ang="5400000" scaled="1"/>
          </a:gra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pl-PL" altLang="pl-PL" sz="2400">
                <a:solidFill>
                  <a:schemeClr val="tx2"/>
                </a:solidFill>
                <a:latin typeface="Tahoma" pitchFamily="34" charset="0"/>
              </a:rPr>
              <a:t>NOWE GRANICE, NOWE WYZWANIA</a:t>
            </a:r>
          </a:p>
        </p:txBody>
      </p:sp>
      <p:pic>
        <p:nvPicPr>
          <p:cNvPr id="163852" name="Picture 12" descr="strzalka plastic 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3" descr="NAPIS COPYRIGHT POINT 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4" descr="MENU GŁÓWNE JASNO">
            <a:hlinkClick r:id="rId11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5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6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3" presetClass="entr" presetSubtype="27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6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9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4" descr="LOGO SG PNG CIEN BIAL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404813"/>
            <a:ext cx="3481388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95288" y="4929188"/>
            <a:ext cx="8385175" cy="1582737"/>
          </a:xfrm>
          <a:prstGeom prst="rect">
            <a:avLst/>
          </a:prstGeom>
          <a:gradFill rotWithShape="1">
            <a:gsLst>
              <a:gs pos="0">
                <a:schemeClr val="tx1">
                  <a:alpha val="49001"/>
                </a:schemeClr>
              </a:gs>
              <a:gs pos="100000">
                <a:srgbClr val="CC3300"/>
              </a:gs>
            </a:gsLst>
            <a:lin ang="5400000" scaled="1"/>
          </a:gra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5125" name="Picture 6" descr="NAPIS SG PNG CIEN BIAL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4975225"/>
            <a:ext cx="790733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31" descr="NAPIS COPYRIGHT POINT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898" name="Picture 34" descr="strzalka plastic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35" descr="MENU GŁÓWNE JASNO">
            <a:hlinkClick r:id="rId8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36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37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8191" name="Group 15"/>
          <p:cNvGrpSpPr>
            <a:grpSpLocks/>
          </p:cNvGrpSpPr>
          <p:nvPr/>
        </p:nvGrpSpPr>
        <p:grpSpPr bwMode="auto">
          <a:xfrm>
            <a:off x="412750" y="5734050"/>
            <a:ext cx="8348663" cy="719138"/>
            <a:chOff x="260" y="3454"/>
            <a:chExt cx="5259" cy="455"/>
          </a:xfrm>
        </p:grpSpPr>
        <p:pic>
          <p:nvPicPr>
            <p:cNvPr id="6155" name="Picture 16" descr="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01" y="3456"/>
              <a:ext cx="634" cy="453"/>
            </a:xfrm>
            <a:prstGeom prst="rect">
              <a:avLst/>
            </a:prstGeom>
            <a:noFill/>
            <a:ln w="9525">
              <a:solidFill>
                <a:srgbClr val="3399FF"/>
              </a:solidFill>
              <a:miter lim="800000"/>
              <a:headEnd/>
              <a:tailEnd/>
            </a:ln>
          </p:spPr>
        </p:pic>
        <p:pic>
          <p:nvPicPr>
            <p:cNvPr id="6156" name="Picture 17" descr="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43" y="3456"/>
              <a:ext cx="634" cy="453"/>
            </a:xfrm>
            <a:prstGeom prst="rect">
              <a:avLst/>
            </a:prstGeom>
            <a:noFill/>
            <a:ln w="9525">
              <a:solidFill>
                <a:srgbClr val="3399FF"/>
              </a:solidFill>
              <a:miter lim="800000"/>
              <a:headEnd/>
              <a:tailEnd/>
            </a:ln>
          </p:spPr>
        </p:pic>
        <p:pic>
          <p:nvPicPr>
            <p:cNvPr id="6157" name="Picture 18" descr="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31" y="3456"/>
              <a:ext cx="634" cy="453"/>
            </a:xfrm>
            <a:prstGeom prst="rect">
              <a:avLst/>
            </a:prstGeom>
            <a:noFill/>
            <a:ln w="9525">
              <a:solidFill>
                <a:srgbClr val="3399FF"/>
              </a:solidFill>
              <a:miter lim="800000"/>
              <a:headEnd/>
              <a:tailEnd/>
            </a:ln>
          </p:spPr>
        </p:pic>
        <p:pic>
          <p:nvPicPr>
            <p:cNvPr id="6158" name="Picture 19" descr="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0" y="3456"/>
              <a:ext cx="634" cy="453"/>
            </a:xfrm>
            <a:prstGeom prst="rect">
              <a:avLst/>
            </a:prstGeom>
            <a:noFill/>
            <a:ln w="9525">
              <a:solidFill>
                <a:srgbClr val="3399FF"/>
              </a:solidFill>
              <a:miter lim="800000"/>
              <a:headEnd/>
              <a:tailEnd/>
            </a:ln>
          </p:spPr>
        </p:pic>
        <p:pic>
          <p:nvPicPr>
            <p:cNvPr id="6159" name="Picture 20" descr="1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114" y="3456"/>
              <a:ext cx="634" cy="453"/>
            </a:xfrm>
            <a:prstGeom prst="rect">
              <a:avLst/>
            </a:prstGeom>
            <a:noFill/>
            <a:ln w="9525">
              <a:solidFill>
                <a:srgbClr val="3399FF"/>
              </a:solidFill>
              <a:miter lim="800000"/>
              <a:headEnd/>
              <a:tailEnd/>
            </a:ln>
          </p:spPr>
        </p:pic>
        <p:pic>
          <p:nvPicPr>
            <p:cNvPr id="6160" name="Picture 21" descr="1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885" y="3456"/>
              <a:ext cx="634" cy="453"/>
            </a:xfrm>
            <a:prstGeom prst="rect">
              <a:avLst/>
            </a:prstGeom>
            <a:noFill/>
            <a:ln w="9525">
              <a:solidFill>
                <a:srgbClr val="3399FF"/>
              </a:solidFill>
              <a:miter lim="800000"/>
              <a:headEnd/>
              <a:tailEnd/>
            </a:ln>
          </p:spPr>
        </p:pic>
        <p:pic>
          <p:nvPicPr>
            <p:cNvPr id="6161" name="Picture 22" descr="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572" y="3454"/>
              <a:ext cx="634" cy="453"/>
            </a:xfrm>
            <a:prstGeom prst="rect">
              <a:avLst/>
            </a:prstGeom>
            <a:noFill/>
            <a:ln w="9525">
              <a:solidFill>
                <a:srgbClr val="3399FF"/>
              </a:solidFill>
              <a:miter lim="800000"/>
              <a:headEnd/>
              <a:tailEnd/>
            </a:ln>
          </p:spPr>
        </p:pic>
      </p:grpSp>
      <p:pic>
        <p:nvPicPr>
          <p:cNvPr id="6148" name="Picture 13" descr="ANAP MOSG KOL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03388" y="620713"/>
            <a:ext cx="57372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1" descr="NAPIS COPYRIGHT POINT 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210" name="Picture 34" descr="strzalka plastic 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42" descr="MENU GŁÓWNE JASNO">
            <a:hlinkClick r:id="rId14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43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4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46" descr="LOGO MOSG BACZ 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117850" y="1844675"/>
            <a:ext cx="2908300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7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Line 7"/>
          <p:cNvSpPr>
            <a:spLocks noChangeShapeType="1"/>
          </p:cNvSpPr>
          <p:nvPr/>
        </p:nvSpPr>
        <p:spPr bwMode="auto">
          <a:xfrm>
            <a:off x="4054475" y="3738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lIns="57600" tIns="46800" rIns="57600" bIns="10800">
            <a:spAutoFit/>
          </a:bodyPr>
          <a:lstStyle/>
          <a:p>
            <a:endParaRPr lang="pl-PL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11" descr="NAPIS COPYRIGHT POINT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1644" name="Picture 12" descr="strzalka plastic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3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4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6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7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6101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8" descr="MENU STRUKTURA MOSG">
            <a:hlinkClick r:id="rId10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9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81659" name="Group 27"/>
          <p:cNvGrpSpPr>
            <a:grpSpLocks/>
          </p:cNvGrpSpPr>
          <p:nvPr/>
        </p:nvGrpSpPr>
        <p:grpSpPr bwMode="auto">
          <a:xfrm>
            <a:off x="4664075" y="1338263"/>
            <a:ext cx="4011613" cy="5075237"/>
            <a:chOff x="2938" y="843"/>
            <a:chExt cx="2527" cy="3197"/>
          </a:xfrm>
        </p:grpSpPr>
        <p:pic>
          <p:nvPicPr>
            <p:cNvPr id="7190" name="Picture 23" descr="ANAP MOSG KOLO">
              <a:hlinkClick r:id="" action="ppaction://noaction" highlightClick="1"/>
              <a:hlinkHover r:id="" action="ppaction://noaction" highlightClick="1"/>
            </p:cNvPr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938" y="843"/>
              <a:ext cx="2527" cy="2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1657" name="Rectangle 25"/>
            <p:cNvSpPr>
              <a:spLocks noChangeArrowheads="1"/>
            </p:cNvSpPr>
            <p:nvPr/>
          </p:nvSpPr>
          <p:spPr bwMode="auto">
            <a:xfrm>
              <a:off x="2970" y="3023"/>
              <a:ext cx="2495" cy="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pl-PL" altLang="pl-PL" sz="28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ola i zadania Morskiego Oddziału Straży Granicznej podczas sytuacji zagrożenia w strefie przygranicznej</a:t>
              </a:r>
            </a:p>
          </p:txBody>
        </p:sp>
        <p:pic>
          <p:nvPicPr>
            <p:cNvPr id="7192" name="Picture 26" descr="LOGO MOSG BACZ PN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560" y="1479"/>
              <a:ext cx="1247" cy="1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81660" name="Rectangle 28"/>
          <p:cNvSpPr>
            <a:spLocks noChangeArrowheads="1"/>
          </p:cNvSpPr>
          <p:nvPr/>
        </p:nvSpPr>
        <p:spPr bwMode="auto">
          <a:xfrm>
            <a:off x="395288" y="358775"/>
            <a:ext cx="8385175" cy="622300"/>
          </a:xfrm>
          <a:prstGeom prst="rect">
            <a:avLst/>
          </a:prstGeom>
          <a:solidFill>
            <a:srgbClr val="3399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Ochrona morskiej granicy RP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83" name="Picture 29" descr="APRZYCIS KGŁÓWNE ZADANIA">
            <a:hlinkClick r:id="rId15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8596" y="1741477"/>
            <a:ext cx="2627312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Picture 31" descr="APRZYCISK STRUKTURA ORGANIZACYJNA 1">
            <a:hlinkClick r:id="rId17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0725" y="2133600"/>
            <a:ext cx="24796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5" name="Picture 32" descr="APRZYCISK ORGANIZACJA WSPÓŁDZIAŁANIA">
            <a:hlinkClick r:id="rId19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928662" y="2786058"/>
            <a:ext cx="25479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6" name="Picture 33" descr="APRZYCISK GŁÓWNE ZAGROŻENIA NA GRANICY MORSKIEJ">
            <a:hlinkClick r:id="rId21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938213" y="3429000"/>
            <a:ext cx="3235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7" name="Picture 34" descr="APRZYCISK PODSUMOWANIE">
            <a:hlinkClick r:id="rId23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28650" y="4724400"/>
            <a:ext cx="24225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8" name="Picture 35" descr="APRZYCISK PODSTAWY PRAWNE">
            <a:hlinkClick r:id="rId25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395288" y="5110163"/>
            <a:ext cx="28892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9" name="Picture 36" descr="APRZYCISK ZADANIA W SYTUACJI ZAGROŻENIA">
            <a:hlinkClick r:id="rId27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844550" y="4076700"/>
            <a:ext cx="35988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1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1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1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1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8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1894" name="Rectangle 22"/>
          <p:cNvSpPr>
            <a:spLocks noChangeArrowheads="1"/>
          </p:cNvSpPr>
          <p:nvPr/>
        </p:nvSpPr>
        <p:spPr bwMode="auto">
          <a:xfrm>
            <a:off x="395288" y="3448050"/>
            <a:ext cx="8385175" cy="3017838"/>
          </a:xfrm>
          <a:prstGeom prst="rect">
            <a:avLst/>
          </a:prstGeom>
          <a:solidFill>
            <a:srgbClr val="0000CC">
              <a:alpha val="47842"/>
            </a:srgb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8196" name="Picture 105" descr="M28 FOT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5213" y="3525838"/>
            <a:ext cx="3843337" cy="28781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197" name="Picture 101" descr="SG-411 FOT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" y="3525838"/>
            <a:ext cx="3843338" cy="2879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91877" name="Rectangle 5"/>
          <p:cNvSpPr>
            <a:spLocks noChangeArrowheads="1"/>
          </p:cNvSpPr>
          <p:nvPr/>
        </p:nvSpPr>
        <p:spPr bwMode="auto">
          <a:xfrm>
            <a:off x="323850" y="0"/>
            <a:ext cx="84963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tIns="0" rIns="7200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GŁÓWNE ZADANIA MORSKIEGO ODDZIAŁU SG</a:t>
            </a:r>
          </a:p>
        </p:txBody>
      </p:sp>
      <p:pic>
        <p:nvPicPr>
          <p:cNvPr id="8199" name="Picture 12" descr="NAPIS COPYRIGHT POINT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1885" name="Picture 13" descr="strzalka plastic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14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5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6" descr="MENU GŁÓWNE JASNO">
            <a:hlinkClick r:id="rId10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7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8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Picture 19" descr="MENU STRUKTURA MOSG">
            <a:hlinkClick r:id="rId14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20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208" name="Group 108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239" y="-2058"/>
            <a:chExt cx="5282" cy="1882"/>
          </a:xfrm>
        </p:grpSpPr>
        <p:grpSp>
          <p:nvGrpSpPr>
            <p:cNvPr id="8223" name="Group 109"/>
            <p:cNvGrpSpPr>
              <a:grpSpLocks/>
            </p:cNvGrpSpPr>
            <p:nvPr/>
          </p:nvGrpSpPr>
          <p:grpSpPr bwMode="auto">
            <a:xfrm>
              <a:off x="239" y="-2058"/>
              <a:ext cx="5282" cy="1882"/>
              <a:chOff x="0" y="4632"/>
              <a:chExt cx="5282" cy="1882"/>
            </a:xfrm>
          </p:grpSpPr>
          <p:sp>
            <p:nvSpPr>
              <p:cNvPr id="8225" name="Rectangle 110"/>
              <p:cNvSpPr>
                <a:spLocks noChangeArrowheads="1"/>
              </p:cNvSpPr>
              <p:nvPr/>
            </p:nvSpPr>
            <p:spPr bwMode="auto">
              <a:xfrm>
                <a:off x="0" y="4632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8226" name="Picture 111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055" y="6317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1984" name="Text Box 112"/>
            <p:cNvSpPr txBox="1">
              <a:spLocks noChangeArrowheads="1"/>
            </p:cNvSpPr>
            <p:nvPr/>
          </p:nvSpPr>
          <p:spPr bwMode="auto">
            <a:xfrm>
              <a:off x="435" y="-1906"/>
              <a:ext cx="4920" cy="1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CC99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chrona morskiej granicy państwowej;</a:t>
              </a:r>
            </a:p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rganizowanie i dokonywanie kontroli ruchu granicznego w morskich przejściach granicznych;</a:t>
              </a:r>
            </a:p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adzór nad eksploatacją polskich obszarów morskich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oraz przestrzeganiem przez statki przepisów obowiązujących na tych obszarach;</a:t>
              </a:r>
              <a:endParaRPr lang="pl-PL" altLang="pl-PL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endParaRPr>
            </a:p>
          </p:txBody>
        </p:sp>
      </p:grpSp>
      <p:grpSp>
        <p:nvGrpSpPr>
          <p:cNvPr id="591986" name="Group 114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239" y="-2058"/>
            <a:chExt cx="5282" cy="1882"/>
          </a:xfrm>
        </p:grpSpPr>
        <p:grpSp>
          <p:nvGrpSpPr>
            <p:cNvPr id="8219" name="Group 115"/>
            <p:cNvGrpSpPr>
              <a:grpSpLocks/>
            </p:cNvGrpSpPr>
            <p:nvPr/>
          </p:nvGrpSpPr>
          <p:grpSpPr bwMode="auto">
            <a:xfrm>
              <a:off x="239" y="-2058"/>
              <a:ext cx="5282" cy="1882"/>
              <a:chOff x="0" y="4632"/>
              <a:chExt cx="5282" cy="1882"/>
            </a:xfrm>
          </p:grpSpPr>
          <p:sp>
            <p:nvSpPr>
              <p:cNvPr id="8221" name="Rectangle 116"/>
              <p:cNvSpPr>
                <a:spLocks noChangeArrowheads="1"/>
              </p:cNvSpPr>
              <p:nvPr/>
            </p:nvSpPr>
            <p:spPr bwMode="auto">
              <a:xfrm>
                <a:off x="0" y="4632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8222" name="Picture 117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055" y="6317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1990" name="Text Box 118"/>
            <p:cNvSpPr txBox="1">
              <a:spLocks noChangeArrowheads="1"/>
            </p:cNvSpPr>
            <p:nvPr/>
          </p:nvSpPr>
          <p:spPr bwMode="auto">
            <a:xfrm>
              <a:off x="435" y="-1906"/>
              <a:ext cx="4920" cy="1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CC99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walczanie zorganizowanej przestępczości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niedopuszczenie do przemytu ludzi, narkotyków oraz innych towarów w przejściach granicznych oraz na granicy morskiej; </a:t>
              </a:r>
            </a:p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ykrywanie przestępstw i wykroczeń granicznych oraz ściganie ich sprawców; </a:t>
              </a:r>
              <a:endParaRPr lang="pl-PL" alt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591992" name="Group 120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239" y="-2058"/>
            <a:chExt cx="5282" cy="1882"/>
          </a:xfrm>
        </p:grpSpPr>
        <p:grpSp>
          <p:nvGrpSpPr>
            <p:cNvPr id="8215" name="Group 121"/>
            <p:cNvGrpSpPr>
              <a:grpSpLocks/>
            </p:cNvGrpSpPr>
            <p:nvPr/>
          </p:nvGrpSpPr>
          <p:grpSpPr bwMode="auto">
            <a:xfrm>
              <a:off x="239" y="-2058"/>
              <a:ext cx="5282" cy="1882"/>
              <a:chOff x="0" y="4632"/>
              <a:chExt cx="5282" cy="1882"/>
            </a:xfrm>
          </p:grpSpPr>
          <p:sp>
            <p:nvSpPr>
              <p:cNvPr id="8217" name="Rectangle 122"/>
              <p:cNvSpPr>
                <a:spLocks noChangeArrowheads="1"/>
              </p:cNvSpPr>
              <p:nvPr/>
            </p:nvSpPr>
            <p:spPr bwMode="auto">
              <a:xfrm>
                <a:off x="0" y="4632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8218" name="Picture 123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055" y="6317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1996" name="Text Box 124"/>
            <p:cNvSpPr txBox="1">
              <a:spLocks noChangeArrowheads="1"/>
            </p:cNvSpPr>
            <p:nvPr/>
          </p:nvSpPr>
          <p:spPr bwMode="auto">
            <a:xfrm>
              <a:off x="435" y="-1906"/>
              <a:ext cx="4920" cy="1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CC99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apewnienie bezpieczeństwa i porządku publicznego w zasięgu terytorialnym przejść granicznych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oraz strefie nadgranicznej; </a:t>
              </a:r>
            </a:p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abezpieczenie interesów ekonomicznych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Rzeczypospolitej Polskiej na polskich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obszarach morskich; </a:t>
              </a:r>
            </a:p>
          </p:txBody>
        </p:sp>
      </p:grpSp>
      <p:grpSp>
        <p:nvGrpSpPr>
          <p:cNvPr id="591997" name="Group 125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239" y="-2058"/>
            <a:chExt cx="5282" cy="1882"/>
          </a:xfrm>
        </p:grpSpPr>
        <p:sp>
          <p:nvSpPr>
            <p:cNvPr id="8213" name="Rectangle 92"/>
            <p:cNvSpPr>
              <a:spLocks noChangeArrowheads="1"/>
            </p:cNvSpPr>
            <p:nvPr/>
          </p:nvSpPr>
          <p:spPr bwMode="auto">
            <a:xfrm>
              <a:off x="239" y="-2058"/>
              <a:ext cx="5282" cy="1882"/>
            </a:xfrm>
            <a:prstGeom prst="rect">
              <a:avLst/>
            </a:prstGeom>
            <a:gradFill rotWithShape="1">
              <a:gsLst>
                <a:gs pos="0">
                  <a:srgbClr val="00005E"/>
                </a:gs>
                <a:gs pos="50000">
                  <a:srgbClr val="0000CC"/>
                </a:gs>
                <a:gs pos="100000">
                  <a:srgbClr val="00005E"/>
                </a:gs>
              </a:gsLst>
              <a:lin ang="540000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91967" name="Text Box 95"/>
            <p:cNvSpPr txBox="1">
              <a:spLocks noChangeArrowheads="1"/>
            </p:cNvSpPr>
            <p:nvPr/>
          </p:nvSpPr>
          <p:spPr bwMode="auto">
            <a:xfrm>
              <a:off x="435" y="-1906"/>
              <a:ext cx="4920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CC99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ykrywanie zanieczyszczeń środowiska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na morzu i ustalanie ich sprawców; </a:t>
              </a:r>
            </a:p>
            <a:p>
              <a:pPr algn="l">
                <a:lnSpc>
                  <a:spcPct val="95000"/>
                </a:lnSpc>
                <a:spcBef>
                  <a:spcPct val="15000"/>
                </a:spcBef>
                <a:buFontTx/>
                <a:buBlip>
                  <a:blip r:embed="rId17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dział w akcjach ratowania życia na morzu.</a:t>
              </a:r>
            </a:p>
          </p:txBody>
        </p:sp>
      </p:grpSp>
      <p:sp>
        <p:nvSpPr>
          <p:cNvPr id="591895" name="AutoShape 23">
            <a:hlinkClick r:id="rId18" action="ppaction://hlinksldjump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101013" y="2349500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50000">
                <a:srgbClr val="282800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1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1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59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59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59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591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94" grpId="0" animBg="1"/>
      <p:bldP spid="59189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ROZA WIATRÓW PNG CI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2013" y="765175"/>
            <a:ext cx="28067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5732" name="Rectangle 4"/>
          <p:cNvSpPr>
            <a:spLocks noChangeArrowheads="1"/>
          </p:cNvSpPr>
          <p:nvPr/>
        </p:nvSpPr>
        <p:spPr bwMode="auto">
          <a:xfrm>
            <a:off x="395288" y="719138"/>
            <a:ext cx="8385175" cy="2709862"/>
          </a:xfrm>
          <a:prstGeom prst="rect">
            <a:avLst/>
          </a:prstGeom>
          <a:solidFill>
            <a:srgbClr val="3399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585734" name="Text Box 6"/>
          <p:cNvSpPr txBox="1">
            <a:spLocks noChangeArrowheads="1"/>
          </p:cNvSpPr>
          <p:nvPr/>
        </p:nvSpPr>
        <p:spPr bwMode="auto">
          <a:xfrm>
            <a:off x="495300" y="800100"/>
            <a:ext cx="81534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CC99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>
              <a:lnSpc>
                <a:spcPct val="95000"/>
              </a:lnSpc>
              <a:spcBef>
                <a:spcPct val="15000"/>
              </a:spcBef>
              <a:buFontTx/>
              <a:buBlip>
                <a:blip r:embed="rId5"/>
              </a:buBlip>
              <a:defRPr/>
            </a:pPr>
            <a:r>
              <a:rPr lang="pl-PL" alt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</a:t>
            </a:r>
            <a:r>
              <a:rPr lang="pl-PL" altLang="pl-PL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skład Morskiego Oddziału SG wchodzą </a:t>
            </a:r>
            <a:r>
              <a:rPr lang="pl-PL" altLang="pl-PL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placówki</a:t>
            </a:r>
            <a:r>
              <a:rPr lang="pl-PL" altLang="pl-PL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oraz </a:t>
            </a:r>
            <a:r>
              <a:rPr lang="pl-PL" altLang="pl-PL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dywizjony</a:t>
            </a:r>
            <a:r>
              <a:rPr lang="pl-PL" altLang="pl-PL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- grupujące morskie jednostki pływające Straży Granicznej, których zadaniem jest dozorowanie i kontrola ruchu na polskich obszarach morskich </a:t>
            </a:r>
            <a:br>
              <a:rPr lang="pl-PL" altLang="pl-PL" sz="24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sz="2400" i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(mają one prawo kontrolować i zatrzymywać podejrzane statki, a w przypadkach przewidzianych w ustawie - użyć broni pokładowej).</a:t>
            </a:r>
          </a:p>
        </p:txBody>
      </p:sp>
      <p:sp>
        <p:nvSpPr>
          <p:cNvPr id="9222" name="Line 7"/>
          <p:cNvSpPr>
            <a:spLocks noChangeShapeType="1"/>
          </p:cNvSpPr>
          <p:nvPr/>
        </p:nvSpPr>
        <p:spPr bwMode="auto">
          <a:xfrm>
            <a:off x="4054475" y="3738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lIns="57600" tIns="46800" rIns="57600" bIns="10800">
            <a:spAutoFit/>
          </a:bodyPr>
          <a:lstStyle/>
          <a:p>
            <a:endParaRPr lang="pl-PL"/>
          </a:p>
        </p:txBody>
      </p:sp>
      <p:pic>
        <p:nvPicPr>
          <p:cNvPr id="9223" name="Picture 8" descr="NAPIS COPYRIGHT POINT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5737" name="Picture 9" descr="strzalka plastic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0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1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3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4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5" descr="MENU STRUKTURA MOSG">
            <a:hlinkClick r:id="rId12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16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5745" name="Text Box 17"/>
          <p:cNvSpPr txBox="1">
            <a:spLocks noChangeArrowheads="1"/>
          </p:cNvSpPr>
          <p:nvPr/>
        </p:nvSpPr>
        <p:spPr bwMode="auto">
          <a:xfrm>
            <a:off x="609600" y="0"/>
            <a:ext cx="8001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STRUKTURA ORGANIZACYJNA</a:t>
            </a: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MORSKIEGO ODDZIAŁU STRAŻY GRANICZNEJ</a:t>
            </a:r>
            <a:endParaRPr lang="pl-PL" altLang="pl-PL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9232" name="Picture 18" descr="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16013" y="4581525"/>
            <a:ext cx="6856412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3" name="Picture 25" descr="struktura 1">
            <a:hlinkClick r:id="rId12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5288" y="3581400"/>
            <a:ext cx="1141412" cy="85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4" name="Picture 26" descr="struktura 2">
            <a:hlinkClick r:id="rId17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603375" y="3581400"/>
            <a:ext cx="1141413" cy="85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5" name="Picture 27" descr="struktura 3">
            <a:hlinkClick r:id="rId19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809875" y="3581400"/>
            <a:ext cx="1141413" cy="85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6" name="Picture 28" descr="struktura 4">
            <a:hlinkClick r:id="rId21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017963" y="3581400"/>
            <a:ext cx="1141412" cy="85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7" name="Picture 29" descr="struktura 5">
            <a:hlinkClick r:id="rId23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224463" y="3581400"/>
            <a:ext cx="1141412" cy="85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8" name="Picture 31" descr="struktura 7">
            <a:hlinkClick r:id="rId25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639050" y="3581400"/>
            <a:ext cx="1141413" cy="85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85761" name="AutoShape 33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243888" y="5661025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50000">
                <a:srgbClr val="282800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9240" name="Picture 34" descr="struktura 6">
            <a:hlinkClick r:id="rId27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430963" y="3579813"/>
            <a:ext cx="1141412" cy="855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41" name="Picture 35" descr="MENU GŁÓWNE JASNO">
            <a:hlinkClick r:id="rId29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8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85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2" grpId="0" animBg="1"/>
      <p:bldP spid="5857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1476" name="Rectangle 4"/>
          <p:cNvSpPr>
            <a:spLocks noChangeAspect="1" noChangeArrowheads="1"/>
          </p:cNvSpPr>
          <p:nvPr/>
        </p:nvSpPr>
        <p:spPr bwMode="auto">
          <a:xfrm>
            <a:off x="3632200" y="1435100"/>
            <a:ext cx="1790700" cy="533400"/>
          </a:xfrm>
          <a:prstGeom prst="rect">
            <a:avLst/>
          </a:prstGeom>
          <a:gradFill rotWithShape="0">
            <a:gsLst>
              <a:gs pos="0">
                <a:srgbClr val="CC3300">
                  <a:gamma/>
                  <a:shade val="46275"/>
                  <a:invGamma/>
                </a:srgbClr>
              </a:gs>
              <a:gs pos="5000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33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flatTx/>
          </a:bodyPr>
          <a:lstStyle/>
          <a:p>
            <a:pPr eaLnBrk="0" hangingPunct="0">
              <a:defRPr/>
            </a:pPr>
            <a:r>
              <a:rPr lang="pl-PL" altLang="pl-PL" sz="1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KOMENDANT</a:t>
            </a:r>
          </a:p>
          <a:p>
            <a:pPr eaLnBrk="0" hangingPunct="0">
              <a:defRPr/>
            </a:pPr>
            <a:r>
              <a:rPr lang="pl-PL" altLang="pl-PL" sz="1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MOSG</a:t>
            </a:r>
          </a:p>
        </p:txBody>
      </p:sp>
      <p:sp>
        <p:nvSpPr>
          <p:cNvPr id="10244" name="Rectangle 5"/>
          <p:cNvSpPr>
            <a:spLocks noChangeAspect="1" noChangeArrowheads="1"/>
          </p:cNvSpPr>
          <p:nvPr/>
        </p:nvSpPr>
        <p:spPr bwMode="auto">
          <a:xfrm>
            <a:off x="4656138" y="4567238"/>
            <a:ext cx="1179512" cy="508000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0245" name="Rectangle 6"/>
          <p:cNvSpPr>
            <a:spLocks noChangeAspect="1" noChangeArrowheads="1"/>
          </p:cNvSpPr>
          <p:nvPr/>
        </p:nvSpPr>
        <p:spPr bwMode="auto">
          <a:xfrm>
            <a:off x="4656138" y="3995738"/>
            <a:ext cx="1179512" cy="51117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0246" name="Rectangle 7"/>
          <p:cNvSpPr>
            <a:spLocks noChangeAspect="1" noChangeArrowheads="1"/>
          </p:cNvSpPr>
          <p:nvPr/>
        </p:nvSpPr>
        <p:spPr bwMode="auto">
          <a:xfrm>
            <a:off x="4656138" y="3425825"/>
            <a:ext cx="1179512" cy="509588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361480" name="Rectangle 8">
            <a:hlinkClick r:id="rId4" action="ppaction://hlinksldjump" highlightClick="1">
              <a:snd r:embed="rId2" name="camera.wav"/>
            </a:hlinkClick>
            <a:hlinkHover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481013" y="2262188"/>
            <a:ext cx="1714500" cy="381000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KOMENDA</a:t>
            </a:r>
          </a:p>
          <a:p>
            <a:pPr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MOSG</a:t>
            </a:r>
          </a:p>
        </p:txBody>
      </p:sp>
      <p:sp>
        <p:nvSpPr>
          <p:cNvPr id="361481" name="Rectangle 9"/>
          <p:cNvSpPr>
            <a:spLocks noChangeAspect="1" noChangeArrowheads="1"/>
          </p:cNvSpPr>
          <p:nvPr/>
        </p:nvSpPr>
        <p:spPr bwMode="auto">
          <a:xfrm>
            <a:off x="735013" y="2906713"/>
            <a:ext cx="1219200" cy="531812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WYDZIAŁY KOMENDY MOSG</a:t>
            </a:r>
          </a:p>
        </p:txBody>
      </p:sp>
      <p:sp>
        <p:nvSpPr>
          <p:cNvPr id="361482" name="Rectangle 10"/>
          <p:cNvSpPr>
            <a:spLocks noChangeAspect="1" noChangeArrowheads="1"/>
          </p:cNvSpPr>
          <p:nvPr/>
        </p:nvSpPr>
        <p:spPr bwMode="auto">
          <a:xfrm>
            <a:off x="742950" y="3633788"/>
            <a:ext cx="1219200" cy="533400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PODODDZIAŁ</a:t>
            </a:r>
          </a:p>
          <a:p>
            <a:pPr>
              <a:defRPr/>
            </a:pPr>
            <a:r>
              <a:rPr lang="pl-PL" altLang="pl-PL" sz="9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ODWODOWY</a:t>
            </a:r>
          </a:p>
        </p:txBody>
      </p:sp>
      <p:sp>
        <p:nvSpPr>
          <p:cNvPr id="10250" name="Rectangle 11"/>
          <p:cNvSpPr>
            <a:spLocks noChangeAspect="1" noChangeArrowheads="1"/>
          </p:cNvSpPr>
          <p:nvPr/>
        </p:nvSpPr>
        <p:spPr bwMode="auto">
          <a:xfrm>
            <a:off x="7277100" y="3995738"/>
            <a:ext cx="1181100" cy="511175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0251" name="Rectangle 12"/>
          <p:cNvSpPr>
            <a:spLocks noChangeAspect="1" noChangeArrowheads="1"/>
          </p:cNvSpPr>
          <p:nvPr/>
        </p:nvSpPr>
        <p:spPr bwMode="auto">
          <a:xfrm>
            <a:off x="7277100" y="3425825"/>
            <a:ext cx="1181100" cy="509588"/>
          </a:xfrm>
          <a:prstGeom prst="rect">
            <a:avLst/>
          </a:prstGeom>
          <a:noFill/>
          <a:ln w="7938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361485" name="Rectangle 13"/>
          <p:cNvSpPr>
            <a:spLocks noChangeAspect="1" noChangeArrowheads="1"/>
          </p:cNvSpPr>
          <p:nvPr/>
        </p:nvSpPr>
        <p:spPr bwMode="auto">
          <a:xfrm>
            <a:off x="2671763" y="2906713"/>
            <a:ext cx="1219200" cy="531812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POMORSKI DYWIZJON SG</a:t>
            </a:r>
            <a:endParaRPr lang="pl-PL" altLang="pl-PL" sz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 Świnoujściu</a:t>
            </a:r>
          </a:p>
        </p:txBody>
      </p:sp>
      <p:sp>
        <p:nvSpPr>
          <p:cNvPr id="361486" name="Rectangle 14"/>
          <p:cNvSpPr>
            <a:spLocks noChangeAspect="1" noChangeArrowheads="1"/>
          </p:cNvSpPr>
          <p:nvPr/>
        </p:nvSpPr>
        <p:spPr bwMode="auto">
          <a:xfrm>
            <a:off x="2671763" y="3633788"/>
            <a:ext cx="1219200" cy="533400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KASZUBSKI DYWIZJON SG w Gdańsku</a:t>
            </a:r>
          </a:p>
        </p:txBody>
      </p:sp>
      <p:sp>
        <p:nvSpPr>
          <p:cNvPr id="361487" name="Rectangle 15">
            <a:hlinkClick r:id="rId5" action="ppaction://hlinksldjump" highlightClick="1">
              <a:snd r:embed="rId2" name="camera.wav"/>
            </a:hlinkClick>
            <a:hlinkHover r:id="" action="ppaction://noaction" highlightClick="1"/>
          </p:cNvPr>
          <p:cNvSpPr>
            <a:spLocks noChangeAspect="1" noChangeArrowheads="1"/>
          </p:cNvSpPr>
          <p:nvPr/>
        </p:nvSpPr>
        <p:spPr bwMode="auto">
          <a:xfrm>
            <a:off x="2417763" y="2262188"/>
            <a:ext cx="1714500" cy="381000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DYWIZJONY</a:t>
            </a:r>
          </a:p>
          <a:p>
            <a:pPr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Straży Granicznej</a:t>
            </a:r>
          </a:p>
        </p:txBody>
      </p:sp>
      <p:sp>
        <p:nvSpPr>
          <p:cNvPr id="361488" name="Text Box 16"/>
          <p:cNvSpPr txBox="1">
            <a:spLocks noChangeArrowheads="1"/>
          </p:cNvSpPr>
          <p:nvPr/>
        </p:nvSpPr>
        <p:spPr bwMode="auto">
          <a:xfrm>
            <a:off x="609600" y="0"/>
            <a:ext cx="8001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STRUKTURA ORGANIZACYJNA</a:t>
            </a: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MORSKIEGO ODDZIAŁU STRAŻY GRANICZNEJ</a:t>
            </a:r>
          </a:p>
        </p:txBody>
      </p:sp>
      <p:pic>
        <p:nvPicPr>
          <p:cNvPr id="361515" name="Picture 43" descr="FOTO DZW STRU PNG KOL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7775" y="4210050"/>
            <a:ext cx="14398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516" name="Picture 44" descr="FOTO SSG STRU PNG KOL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5950" y="4210050"/>
            <a:ext cx="14398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517" name="Picture 45" descr="FOTO SPEC PNG KOLO"/>
          <p:cNvPicPr>
            <a:picLocks noChangeAspect="1" noChangeArrowheads="1"/>
          </p:cNvPicPr>
          <p:nvPr/>
        </p:nvPicPr>
        <p:blipFill>
          <a:blip r:embed="rId8" cstate="print">
            <a:lum contrast="22000"/>
          </a:blip>
          <a:srcRect/>
          <a:stretch>
            <a:fillRect/>
          </a:stretch>
        </p:blipFill>
        <p:spPr bwMode="auto">
          <a:xfrm>
            <a:off x="611188" y="4210050"/>
            <a:ext cx="14398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1518" name="Rectangle 46">
            <a:hlinkClick r:id="rId9" action="ppaction://hlinksldjump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86363" y="2263775"/>
            <a:ext cx="2879725" cy="3810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PLACÓWKI</a:t>
            </a:r>
            <a:b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Straży Granicznej</a:t>
            </a:r>
          </a:p>
        </p:txBody>
      </p:sp>
      <p:sp>
        <p:nvSpPr>
          <p:cNvPr id="361520" name="AutoShape 48">
            <a:hlinkClick r:id="rId10" action="ppaction://hlinksldjump" highlightClick="1">
              <a:snd r:embed="rId2" name="camera.wav"/>
            </a:hlinkClick>
          </p:cNvPr>
          <p:cNvSpPr>
            <a:spLocks noChangeArrowheads="1"/>
          </p:cNvSpPr>
          <p:nvPr/>
        </p:nvSpPr>
        <p:spPr bwMode="auto">
          <a:xfrm>
            <a:off x="395288" y="798513"/>
            <a:ext cx="1366837" cy="228600"/>
          </a:xfrm>
          <a:prstGeom prst="actionButtonBlank">
            <a:avLst/>
          </a:prstGeom>
          <a:gradFill rotWithShape="0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pl-PL" altLang="pl-PL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MAPA 1</a:t>
            </a:r>
          </a:p>
        </p:txBody>
      </p:sp>
      <p:sp>
        <p:nvSpPr>
          <p:cNvPr id="361522" name="AutoShape 50">
            <a:hlinkClick r:id="rId11" action="ppaction://hlinksldjump" highlightClick="1">
              <a:snd r:embed="rId2" name="camera.wav"/>
            </a:hlinkClick>
          </p:cNvPr>
          <p:cNvSpPr>
            <a:spLocks noChangeArrowheads="1"/>
          </p:cNvSpPr>
          <p:nvPr/>
        </p:nvSpPr>
        <p:spPr bwMode="auto">
          <a:xfrm>
            <a:off x="7413625" y="798513"/>
            <a:ext cx="1366838" cy="228600"/>
          </a:xfrm>
          <a:prstGeom prst="actionButtonBlank">
            <a:avLst/>
          </a:prstGeom>
          <a:gradFill rotWithShape="0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pl-PL" altLang="pl-PL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PG KLIP</a:t>
            </a:r>
          </a:p>
        </p:txBody>
      </p:sp>
      <p:sp>
        <p:nvSpPr>
          <p:cNvPr id="361525" name="Rectangle 53"/>
          <p:cNvSpPr>
            <a:spLocks noChangeAspect="1" noChangeArrowheads="1"/>
          </p:cNvSpPr>
          <p:nvPr/>
        </p:nvSpPr>
        <p:spPr bwMode="auto">
          <a:xfrm>
            <a:off x="4552950" y="5789613"/>
            <a:ext cx="1217613" cy="5334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</a:t>
            </a:r>
            <a:b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</a:t>
            </a:r>
            <a:r>
              <a:rPr lang="en-US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Rewalu</a:t>
            </a:r>
            <a:endParaRPr lang="pl-PL" altLang="pl-PL" sz="12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1526" name="Rectangle 54"/>
          <p:cNvSpPr>
            <a:spLocks noChangeAspect="1" noChangeArrowheads="1"/>
          </p:cNvSpPr>
          <p:nvPr/>
        </p:nvSpPr>
        <p:spPr bwMode="auto">
          <a:xfrm>
            <a:off x="4560888" y="2887663"/>
            <a:ext cx="1219200" cy="531812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 Świnoujściu</a:t>
            </a:r>
          </a:p>
        </p:txBody>
      </p:sp>
      <p:sp>
        <p:nvSpPr>
          <p:cNvPr id="361527" name="Rectangle 55"/>
          <p:cNvSpPr>
            <a:spLocks noChangeAspect="1" noChangeArrowheads="1"/>
          </p:cNvSpPr>
          <p:nvPr/>
        </p:nvSpPr>
        <p:spPr bwMode="auto">
          <a:xfrm>
            <a:off x="4560888" y="3617913"/>
            <a:ext cx="1219200" cy="531812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 Międzyzdrojach</a:t>
            </a:r>
          </a:p>
        </p:txBody>
      </p:sp>
      <p:sp>
        <p:nvSpPr>
          <p:cNvPr id="361528" name="Rectangle 56"/>
          <p:cNvSpPr>
            <a:spLocks noChangeAspect="1" noChangeArrowheads="1"/>
          </p:cNvSpPr>
          <p:nvPr/>
        </p:nvSpPr>
        <p:spPr bwMode="auto">
          <a:xfrm>
            <a:off x="6013450" y="2887663"/>
            <a:ext cx="1217613" cy="531812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</a:t>
            </a:r>
          </a:p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 Kołobrzegu</a:t>
            </a:r>
          </a:p>
        </p:txBody>
      </p:sp>
      <p:sp>
        <p:nvSpPr>
          <p:cNvPr id="361529" name="Rectangle 57"/>
          <p:cNvSpPr>
            <a:spLocks noChangeAspect="1" noChangeArrowheads="1"/>
          </p:cNvSpPr>
          <p:nvPr/>
        </p:nvSpPr>
        <p:spPr bwMode="auto">
          <a:xfrm>
            <a:off x="6013450" y="3613150"/>
            <a:ext cx="1217613" cy="5334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</a:t>
            </a:r>
          </a:p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 Darłowie</a:t>
            </a:r>
          </a:p>
        </p:txBody>
      </p:sp>
      <p:sp>
        <p:nvSpPr>
          <p:cNvPr id="361530" name="Rectangle 58"/>
          <p:cNvSpPr>
            <a:spLocks noChangeAspect="1" noChangeArrowheads="1"/>
          </p:cNvSpPr>
          <p:nvPr/>
        </p:nvSpPr>
        <p:spPr bwMode="auto">
          <a:xfrm>
            <a:off x="7456488" y="3613150"/>
            <a:ext cx="1219200" cy="5334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 Gdańsku</a:t>
            </a:r>
          </a:p>
        </p:txBody>
      </p:sp>
      <p:sp>
        <p:nvSpPr>
          <p:cNvPr id="361531" name="Rectangle 59"/>
          <p:cNvSpPr>
            <a:spLocks noChangeAspect="1" noChangeArrowheads="1"/>
          </p:cNvSpPr>
          <p:nvPr/>
        </p:nvSpPr>
        <p:spPr bwMode="auto">
          <a:xfrm>
            <a:off x="6013450" y="4340225"/>
            <a:ext cx="1217613" cy="531813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 Ustce</a:t>
            </a:r>
          </a:p>
        </p:txBody>
      </p:sp>
      <p:sp>
        <p:nvSpPr>
          <p:cNvPr id="361532" name="Rectangle 60"/>
          <p:cNvSpPr>
            <a:spLocks noChangeAspect="1" noChangeArrowheads="1"/>
          </p:cNvSpPr>
          <p:nvPr/>
        </p:nvSpPr>
        <p:spPr bwMode="auto">
          <a:xfrm>
            <a:off x="7456488" y="2887663"/>
            <a:ext cx="1219200" cy="531812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 Gdyni</a:t>
            </a:r>
          </a:p>
        </p:txBody>
      </p:sp>
      <p:sp>
        <p:nvSpPr>
          <p:cNvPr id="361533" name="Rectangle 61"/>
          <p:cNvSpPr>
            <a:spLocks noChangeAspect="1" noChangeArrowheads="1"/>
          </p:cNvSpPr>
          <p:nvPr/>
        </p:nvSpPr>
        <p:spPr bwMode="auto">
          <a:xfrm>
            <a:off x="7456488" y="4340225"/>
            <a:ext cx="1219200" cy="531813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 Gdańsku Rębiechowie</a:t>
            </a:r>
            <a:endParaRPr lang="en-US" altLang="pl-PL" sz="12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1534" name="Rectangle 62"/>
          <p:cNvSpPr>
            <a:spLocks noChangeAspect="1" noChangeArrowheads="1"/>
          </p:cNvSpPr>
          <p:nvPr/>
        </p:nvSpPr>
        <p:spPr bwMode="auto">
          <a:xfrm>
            <a:off x="6013450" y="5065713"/>
            <a:ext cx="1217613" cy="5334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 Łebie</a:t>
            </a:r>
          </a:p>
        </p:txBody>
      </p:sp>
      <p:sp>
        <p:nvSpPr>
          <p:cNvPr id="361535" name="Rectangle 63"/>
          <p:cNvSpPr>
            <a:spLocks noChangeAspect="1" noChangeArrowheads="1"/>
          </p:cNvSpPr>
          <p:nvPr/>
        </p:nvSpPr>
        <p:spPr bwMode="auto">
          <a:xfrm>
            <a:off x="7456488" y="5065713"/>
            <a:ext cx="1219200" cy="5334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</a:t>
            </a:r>
            <a:b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 Krynicy Morskiej</a:t>
            </a:r>
          </a:p>
        </p:txBody>
      </p:sp>
      <p:sp>
        <p:nvSpPr>
          <p:cNvPr id="361536" name="Rectangle 64"/>
          <p:cNvSpPr>
            <a:spLocks noChangeAspect="1" noChangeArrowheads="1"/>
          </p:cNvSpPr>
          <p:nvPr/>
        </p:nvSpPr>
        <p:spPr bwMode="auto">
          <a:xfrm>
            <a:off x="6013450" y="5791200"/>
            <a:ext cx="1217613" cy="5334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 we Władysławowie</a:t>
            </a:r>
          </a:p>
        </p:txBody>
      </p:sp>
      <p:sp>
        <p:nvSpPr>
          <p:cNvPr id="361537" name="Rectangle 65"/>
          <p:cNvSpPr>
            <a:spLocks noChangeAspect="1" noChangeArrowheads="1"/>
          </p:cNvSpPr>
          <p:nvPr/>
        </p:nvSpPr>
        <p:spPr bwMode="auto">
          <a:xfrm>
            <a:off x="7456488" y="5791200"/>
            <a:ext cx="1219200" cy="533400"/>
          </a:xfrm>
          <a:prstGeom prst="rect">
            <a:avLst/>
          </a:prstGeom>
          <a:gradFill rotWithShape="0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80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flatTx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PLACÓWKA SG</a:t>
            </a:r>
          </a:p>
          <a:p>
            <a:pPr eaLnBrk="0" hangingPunct="0">
              <a:lnSpc>
                <a:spcPct val="85000"/>
              </a:lnSpc>
              <a:defRPr/>
            </a:pPr>
            <a:r>
              <a:rPr lang="pl-PL" altLang="pl-PL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 Elblągu</a:t>
            </a:r>
          </a:p>
        </p:txBody>
      </p:sp>
      <p:sp>
        <p:nvSpPr>
          <p:cNvPr id="361552" name="AutoShape 80">
            <a:hlinkClick r:id="rId12" action="ppaction://hlinksldjump" highlightClick="1">
              <a:snd r:embed="rId2" name="camera.wav"/>
            </a:hlinkClick>
          </p:cNvPr>
          <p:cNvSpPr>
            <a:spLocks noChangeArrowheads="1"/>
          </p:cNvSpPr>
          <p:nvPr/>
        </p:nvSpPr>
        <p:spPr bwMode="auto">
          <a:xfrm>
            <a:off x="1835150" y="798513"/>
            <a:ext cx="1366838" cy="228600"/>
          </a:xfrm>
          <a:prstGeom prst="actionButtonBlank">
            <a:avLst/>
          </a:prstGeom>
          <a:gradFill rotWithShape="0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pl-PL" altLang="pl-PL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MAPA 2</a:t>
            </a:r>
          </a:p>
        </p:txBody>
      </p:sp>
      <p:sp>
        <p:nvSpPr>
          <p:cNvPr id="361557" name="AutoShape 85">
            <a:hlinkClick r:id="rId13" action="ppaction://hlinksldjump" highlightClick="1">
              <a:snd r:embed="rId2" name="camera.wav"/>
            </a:hlinkClick>
          </p:cNvPr>
          <p:cNvSpPr>
            <a:spLocks noChangeArrowheads="1"/>
          </p:cNvSpPr>
          <p:nvPr/>
        </p:nvSpPr>
        <p:spPr bwMode="auto">
          <a:xfrm>
            <a:off x="5973763" y="798513"/>
            <a:ext cx="1366837" cy="228600"/>
          </a:xfrm>
          <a:prstGeom prst="actionButtonBlank">
            <a:avLst/>
          </a:prstGeom>
          <a:gradFill rotWithShape="0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pl-PL" altLang="pl-PL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PG MAPA</a:t>
            </a:r>
          </a:p>
        </p:txBody>
      </p:sp>
      <p:pic>
        <p:nvPicPr>
          <p:cNvPr id="10277" name="Picture 88" descr="NAPIS COPYRIGHT POINT 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561" name="Picture 89" descr="strzalka plastic 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9" name="Picture 90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0" name="Picture 91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1" name="Picture 92" descr="MENU GŁÓWNE JASNO">
            <a:hlinkClick r:id="rId18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2" name="Picture 93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3" name="Picture 94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4" name="Picture 96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6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270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Line 4"/>
          <p:cNvSpPr>
            <a:spLocks noChangeShapeType="1"/>
          </p:cNvSpPr>
          <p:nvPr/>
        </p:nvSpPr>
        <p:spPr bwMode="auto">
          <a:xfrm flipH="1">
            <a:off x="1822450" y="1487488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pl-PL"/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 flipH="1">
            <a:off x="4794250" y="1487488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pl-PL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1822450" y="14874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pl-PL"/>
          </a:p>
        </p:txBody>
      </p:sp>
      <p:sp>
        <p:nvSpPr>
          <p:cNvPr id="11270" name="Line 7"/>
          <p:cNvSpPr>
            <a:spLocks noChangeShapeType="1"/>
          </p:cNvSpPr>
          <p:nvPr/>
        </p:nvSpPr>
        <p:spPr bwMode="auto">
          <a:xfrm>
            <a:off x="3651250" y="14874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pl-PL"/>
          </a:p>
        </p:txBody>
      </p:sp>
      <p:sp>
        <p:nvSpPr>
          <p:cNvPr id="11271" name="Line 8"/>
          <p:cNvSpPr>
            <a:spLocks noChangeShapeType="1"/>
          </p:cNvSpPr>
          <p:nvPr/>
        </p:nvSpPr>
        <p:spPr bwMode="auto">
          <a:xfrm>
            <a:off x="7308850" y="14874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pl-PL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>
            <a:off x="4572000" y="13350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pl-PL"/>
          </a:p>
        </p:txBody>
      </p:sp>
      <p:sp>
        <p:nvSpPr>
          <p:cNvPr id="360458" name="Rectangle 10"/>
          <p:cNvSpPr>
            <a:spLocks noChangeArrowheads="1"/>
          </p:cNvSpPr>
          <p:nvPr/>
        </p:nvSpPr>
        <p:spPr bwMode="auto">
          <a:xfrm>
            <a:off x="3733800" y="877888"/>
            <a:ext cx="1690688" cy="503237"/>
          </a:xfrm>
          <a:prstGeom prst="rect">
            <a:avLst/>
          </a:prstGeom>
          <a:gradFill rotWithShape="0">
            <a:gsLst>
              <a:gs pos="0">
                <a:srgbClr val="CC3300">
                  <a:gamma/>
                  <a:shade val="46275"/>
                  <a:invGamma/>
                </a:srgbClr>
              </a:gs>
              <a:gs pos="5000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33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flatTx/>
          </a:bodyPr>
          <a:lstStyle/>
          <a:p>
            <a:pPr eaLnBrk="0" hangingPunct="0">
              <a:defRPr/>
            </a:pPr>
            <a:r>
              <a:rPr lang="pl-PL" altLang="pl-PL" sz="1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KOMENDANT</a:t>
            </a:r>
          </a:p>
          <a:p>
            <a:pPr eaLnBrk="0" hangingPunct="0">
              <a:defRPr/>
            </a:pPr>
            <a:r>
              <a:rPr lang="pl-PL" altLang="pl-PL" sz="1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MOSG</a:t>
            </a:r>
          </a:p>
        </p:txBody>
      </p:sp>
      <p:sp>
        <p:nvSpPr>
          <p:cNvPr id="11274" name="Line 11"/>
          <p:cNvSpPr>
            <a:spLocks noChangeShapeType="1"/>
          </p:cNvSpPr>
          <p:nvPr/>
        </p:nvSpPr>
        <p:spPr bwMode="auto">
          <a:xfrm>
            <a:off x="5556250" y="148748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pl-PL"/>
          </a:p>
        </p:txBody>
      </p:sp>
      <p:sp>
        <p:nvSpPr>
          <p:cNvPr id="360460" name="Rectangle 12"/>
          <p:cNvSpPr>
            <a:spLocks noChangeArrowheads="1"/>
          </p:cNvSpPr>
          <p:nvPr/>
        </p:nvSpPr>
        <p:spPr bwMode="auto">
          <a:xfrm>
            <a:off x="4792663" y="2554288"/>
            <a:ext cx="1439862" cy="503237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FF66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KADR</a:t>
            </a:r>
            <a:b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SZKOLENIA</a:t>
            </a:r>
          </a:p>
        </p:txBody>
      </p:sp>
      <p:sp>
        <p:nvSpPr>
          <p:cNvPr id="360461" name="Rectangle 13"/>
          <p:cNvSpPr>
            <a:spLocks noChangeArrowheads="1"/>
          </p:cNvSpPr>
          <p:nvPr/>
        </p:nvSpPr>
        <p:spPr bwMode="auto">
          <a:xfrm>
            <a:off x="4794250" y="1870075"/>
            <a:ext cx="1439863" cy="503238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FF66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PREZYDIALNY</a:t>
            </a:r>
          </a:p>
        </p:txBody>
      </p:sp>
      <p:sp>
        <p:nvSpPr>
          <p:cNvPr id="360462" name="Rectangle 14"/>
          <p:cNvSpPr>
            <a:spLocks noChangeArrowheads="1"/>
          </p:cNvSpPr>
          <p:nvPr/>
        </p:nvSpPr>
        <p:spPr bwMode="auto">
          <a:xfrm>
            <a:off x="990600" y="4535488"/>
            <a:ext cx="1439863" cy="503237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KOORDYNACJI DZIAŁAŃ</a:t>
            </a:r>
          </a:p>
        </p:txBody>
      </p:sp>
      <p:sp>
        <p:nvSpPr>
          <p:cNvPr id="360463" name="Rectangle 15"/>
          <p:cNvSpPr>
            <a:spLocks noChangeArrowheads="1"/>
          </p:cNvSpPr>
          <p:nvPr/>
        </p:nvSpPr>
        <p:spPr bwMode="auto">
          <a:xfrm>
            <a:off x="4794250" y="3238500"/>
            <a:ext cx="1439863" cy="503238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FF66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OCHRONY INFORMACJI NIEJAWNYCH</a:t>
            </a:r>
          </a:p>
        </p:txBody>
      </p:sp>
      <p:sp>
        <p:nvSpPr>
          <p:cNvPr id="360464" name="Rectangle 16"/>
          <p:cNvSpPr>
            <a:spLocks noChangeArrowheads="1"/>
          </p:cNvSpPr>
          <p:nvPr/>
        </p:nvSpPr>
        <p:spPr bwMode="auto">
          <a:xfrm>
            <a:off x="4794250" y="3922713"/>
            <a:ext cx="1439863" cy="503237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FF66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SAMODZIELNA SEKCJA NADZORU</a:t>
            </a:r>
            <a:b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KONTROLI</a:t>
            </a:r>
          </a:p>
        </p:txBody>
      </p:sp>
      <p:sp>
        <p:nvSpPr>
          <p:cNvPr id="360465" name="Rectangle 17"/>
          <p:cNvSpPr>
            <a:spLocks noChangeArrowheads="1"/>
          </p:cNvSpPr>
          <p:nvPr/>
        </p:nvSpPr>
        <p:spPr bwMode="auto">
          <a:xfrm>
            <a:off x="4792663" y="5973763"/>
            <a:ext cx="1439862" cy="503237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FF66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ZESPÓŁ STANOWISK SAMODZIELNYCH</a:t>
            </a:r>
          </a:p>
        </p:txBody>
      </p:sp>
      <p:grpSp>
        <p:nvGrpSpPr>
          <p:cNvPr id="11281" name="Group 18"/>
          <p:cNvGrpSpPr>
            <a:grpSpLocks/>
          </p:cNvGrpSpPr>
          <p:nvPr/>
        </p:nvGrpSpPr>
        <p:grpSpPr bwMode="auto">
          <a:xfrm>
            <a:off x="6470650" y="1716088"/>
            <a:ext cx="1619250" cy="1265237"/>
            <a:chOff x="4224" y="1440"/>
            <a:chExt cx="1020" cy="797"/>
          </a:xfrm>
        </p:grpSpPr>
        <p:sp>
          <p:nvSpPr>
            <p:cNvPr id="360467" name="Rectangle 19"/>
            <p:cNvSpPr>
              <a:spLocks noChangeArrowheads="1"/>
            </p:cNvSpPr>
            <p:nvPr/>
          </p:nvSpPr>
          <p:spPr bwMode="auto">
            <a:xfrm>
              <a:off x="4224" y="1440"/>
              <a:ext cx="1020" cy="363"/>
            </a:xfrm>
            <a:prstGeom prst="rect">
              <a:avLst/>
            </a:prstGeom>
            <a:gradFill rotWithShape="0">
              <a:gsLst>
                <a:gs pos="0">
                  <a:srgbClr val="009900">
                    <a:gamma/>
                    <a:shade val="46275"/>
                    <a:invGamma/>
                  </a:srgbClr>
                </a:gs>
                <a:gs pos="50000">
                  <a:srgbClr val="009900"/>
                </a:gs>
                <a:gs pos="100000">
                  <a:srgbClr val="00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ObliqueTopRight"/>
              <a:lightRig rig="legacyFlat3" dir="b"/>
            </a:scene3d>
            <a:sp3d extrusionH="303200" prstMaterial="legacyPlastic">
              <a:bevelT w="13500" h="13500" prst="angle"/>
              <a:bevelB w="13500" h="13500" prst="angle"/>
              <a:extrusionClr>
                <a:srgbClr val="009900"/>
              </a:extrusionClr>
            </a:sp3d>
            <a:extLst>
              <a:ext uri="{91240B29-F687-4F45-9708-019B960494DF}">
                <a14:hiddenLine xmlns=""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10800" rIns="0" bIns="10800" anchor="ctr">
              <a:flatTx/>
            </a:bodyPr>
            <a:lstStyle/>
            <a:p>
              <a:pPr eaLnBrk="0" hangingPunct="0">
                <a:defRPr/>
              </a:pPr>
              <a:r>
                <a:rPr lang="pl-PL" altLang="pl-PL" sz="11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GŁÓWNY KSIĘGOWY MOSG</a:t>
              </a:r>
              <a:endParaRPr lang="pl-PL" altLang="pl-PL" sz="11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60468" name="Rectangle 20"/>
            <p:cNvSpPr>
              <a:spLocks noChangeArrowheads="1"/>
            </p:cNvSpPr>
            <p:nvPr/>
          </p:nvSpPr>
          <p:spPr bwMode="auto">
            <a:xfrm>
              <a:off x="4277" y="1920"/>
              <a:ext cx="907" cy="317"/>
            </a:xfrm>
            <a:prstGeom prst="rect">
              <a:avLst/>
            </a:prstGeom>
            <a:gradFill rotWithShape="0">
              <a:gsLst>
                <a:gs pos="0">
                  <a:srgbClr val="009900">
                    <a:gamma/>
                    <a:shade val="46275"/>
                    <a:invGamma/>
                  </a:srgbClr>
                </a:gs>
                <a:gs pos="50000">
                  <a:srgbClr val="009900"/>
                </a:gs>
                <a:gs pos="100000">
                  <a:srgbClr val="0099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legacyObliqueTopRight"/>
              <a:lightRig rig="legacyFlat3" dir="b"/>
            </a:scene3d>
            <a:sp3d extrusionH="303200" prstMaterial="legacyPlastic">
              <a:bevelT w="13500" h="13500" prst="angle"/>
              <a:bevelB w="13500" h="13500" prst="angle"/>
              <a:extrusionClr>
                <a:srgbClr val="009900"/>
              </a:extrusionClr>
            </a:sp3d>
            <a:extLst>
              <a:ext uri="{91240B29-F687-4F45-9708-019B960494DF}">
                <a14:hiddenLine xmlns=""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10800" rIns="0" bIns="10800" anchor="ctr">
              <a:flatTx/>
            </a:bodyPr>
            <a:lstStyle/>
            <a:p>
              <a:pPr eaLnBrk="0" hangingPunct="0">
                <a:defRPr/>
              </a:pPr>
              <a:r>
                <a:rPr lang="pl-PL" altLang="pl-PL" sz="11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WYDZIAŁ FINANSÓW</a:t>
              </a:r>
            </a:p>
          </p:txBody>
        </p:sp>
      </p:grpSp>
      <p:sp>
        <p:nvSpPr>
          <p:cNvPr id="360469" name="Rectangle 21"/>
          <p:cNvSpPr>
            <a:spLocks noChangeArrowheads="1"/>
          </p:cNvSpPr>
          <p:nvPr/>
        </p:nvSpPr>
        <p:spPr bwMode="auto">
          <a:xfrm>
            <a:off x="2889250" y="2484438"/>
            <a:ext cx="1439863" cy="503237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TECHNIKI</a:t>
            </a:r>
            <a:b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ZAOPATRZENIA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2889250" y="3170238"/>
            <a:ext cx="1439863" cy="503237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TECHNIKI MORSKIEJ</a:t>
            </a:r>
          </a:p>
        </p:txBody>
      </p:sp>
      <p:sp>
        <p:nvSpPr>
          <p:cNvPr id="360471" name="Rectangle 23"/>
          <p:cNvSpPr>
            <a:spLocks noChangeArrowheads="1"/>
          </p:cNvSpPr>
          <p:nvPr/>
        </p:nvSpPr>
        <p:spPr bwMode="auto">
          <a:xfrm>
            <a:off x="2794000" y="1716088"/>
            <a:ext cx="1619250" cy="576262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ZASTĘPCA KOMENDANTA DS. LOGISTYKI</a:t>
            </a:r>
          </a:p>
        </p:txBody>
      </p:sp>
      <p:sp>
        <p:nvSpPr>
          <p:cNvPr id="360472" name="Rectangle 24"/>
          <p:cNvSpPr>
            <a:spLocks noChangeArrowheads="1"/>
          </p:cNvSpPr>
          <p:nvPr/>
        </p:nvSpPr>
        <p:spPr bwMode="auto">
          <a:xfrm>
            <a:off x="2889250" y="3856038"/>
            <a:ext cx="1439863" cy="503237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ŁĄCZNOŚCI</a:t>
            </a:r>
            <a:b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INFORMATYKI</a:t>
            </a:r>
          </a:p>
        </p:txBody>
      </p:sp>
      <p:sp>
        <p:nvSpPr>
          <p:cNvPr id="360473" name="Rectangle 25"/>
          <p:cNvSpPr>
            <a:spLocks noChangeArrowheads="1"/>
          </p:cNvSpPr>
          <p:nvPr/>
        </p:nvSpPr>
        <p:spPr bwMode="auto">
          <a:xfrm>
            <a:off x="2897188" y="4535488"/>
            <a:ext cx="1439862" cy="503237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LOTNICZY</a:t>
            </a:r>
          </a:p>
        </p:txBody>
      </p:sp>
      <p:sp>
        <p:nvSpPr>
          <p:cNvPr id="360474" name="Rectangle 26"/>
          <p:cNvSpPr>
            <a:spLocks noChangeArrowheads="1"/>
          </p:cNvSpPr>
          <p:nvPr/>
        </p:nvSpPr>
        <p:spPr bwMode="auto">
          <a:xfrm>
            <a:off x="914400" y="1716088"/>
            <a:ext cx="1619250" cy="576262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ZASTĘPCA KOMENDANTA DS. OCHRONY GRANICY PAŃSTWOWEJ</a:t>
            </a:r>
          </a:p>
        </p:txBody>
      </p:sp>
      <p:sp>
        <p:nvSpPr>
          <p:cNvPr id="360475" name="Rectangle 27"/>
          <p:cNvSpPr>
            <a:spLocks noChangeArrowheads="1"/>
          </p:cNvSpPr>
          <p:nvPr/>
        </p:nvSpPr>
        <p:spPr bwMode="auto">
          <a:xfrm>
            <a:off x="992188" y="2478088"/>
            <a:ext cx="1439862" cy="503237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GRANICZNY</a:t>
            </a: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992188" y="3163888"/>
            <a:ext cx="1439862" cy="503237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OPERACYJNO-ŚLEDCZY</a:t>
            </a:r>
          </a:p>
        </p:txBody>
      </p:sp>
      <p:sp>
        <p:nvSpPr>
          <p:cNvPr id="360477" name="Rectangle 29"/>
          <p:cNvSpPr>
            <a:spLocks noChangeArrowheads="1"/>
          </p:cNvSpPr>
          <p:nvPr/>
        </p:nvSpPr>
        <p:spPr bwMode="auto">
          <a:xfrm>
            <a:off x="990600" y="3849688"/>
            <a:ext cx="1439863" cy="503237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WYDZIAŁ MORSKI</a:t>
            </a:r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990600" y="5221288"/>
            <a:ext cx="1439863" cy="503237"/>
          </a:xfrm>
          <a:prstGeom prst="rect">
            <a:avLst/>
          </a:prstGeom>
          <a:gradFill rotWithShape="0">
            <a:gsLst>
              <a:gs pos="0">
                <a:srgbClr val="CC9900">
                  <a:gamma/>
                  <a:shade val="46275"/>
                  <a:invGamma/>
                </a:srgbClr>
              </a:gs>
              <a:gs pos="50000">
                <a:srgbClr val="CC9900"/>
              </a:gs>
              <a:gs pos="100000">
                <a:srgbClr val="CC99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CC99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SAMODZIELNY PODODDZIAŁ</a:t>
            </a:r>
          </a:p>
          <a:p>
            <a:pPr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ODWODOWY</a:t>
            </a:r>
          </a:p>
        </p:txBody>
      </p:sp>
      <p:sp>
        <p:nvSpPr>
          <p:cNvPr id="360479" name="Text Box 31"/>
          <p:cNvSpPr txBox="1">
            <a:spLocks noChangeArrowheads="1"/>
          </p:cNvSpPr>
          <p:nvPr/>
        </p:nvSpPr>
        <p:spPr bwMode="auto">
          <a:xfrm>
            <a:off x="609600" y="0"/>
            <a:ext cx="8001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STRUKTURA ORGANIZACYJNA</a:t>
            </a: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KOMENDY ODDZIAŁU</a:t>
            </a:r>
          </a:p>
        </p:txBody>
      </p:sp>
      <p:sp>
        <p:nvSpPr>
          <p:cNvPr id="360504" name="Rectangle 56"/>
          <p:cNvSpPr>
            <a:spLocks noChangeArrowheads="1"/>
          </p:cNvSpPr>
          <p:nvPr/>
        </p:nvSpPr>
        <p:spPr bwMode="auto">
          <a:xfrm>
            <a:off x="4792663" y="4605338"/>
            <a:ext cx="1439862" cy="503237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FF66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SAMODZIELNA SEKCJA ANALIZY RYZYKA</a:t>
            </a:r>
          </a:p>
        </p:txBody>
      </p:sp>
      <p:sp>
        <p:nvSpPr>
          <p:cNvPr id="360505" name="Rectangle 57"/>
          <p:cNvSpPr>
            <a:spLocks noChangeArrowheads="1"/>
          </p:cNvSpPr>
          <p:nvPr/>
        </p:nvSpPr>
        <p:spPr bwMode="auto">
          <a:xfrm>
            <a:off x="2903538" y="5229225"/>
            <a:ext cx="1439862" cy="503238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5000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0000FF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>
              <a:lnSpc>
                <a:spcPct val="90000"/>
              </a:lnSpc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PUBLICZNY ZAKŁAD OPIEKI ZDROWOTNEJ</a:t>
            </a:r>
          </a:p>
        </p:txBody>
      </p:sp>
      <p:sp>
        <p:nvSpPr>
          <p:cNvPr id="360506" name="Rectangle 58"/>
          <p:cNvSpPr>
            <a:spLocks noChangeArrowheads="1"/>
          </p:cNvSpPr>
          <p:nvPr/>
        </p:nvSpPr>
        <p:spPr bwMode="auto">
          <a:xfrm>
            <a:off x="4792663" y="5289550"/>
            <a:ext cx="1439862" cy="503238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303200" prstMaterial="legacyPlastic">
            <a:bevelT w="13500" h="13500" prst="angle"/>
            <a:bevelB w="13500" h="13500" prst="angle"/>
            <a:extrusionClr>
              <a:srgbClr val="FF6600"/>
            </a:extrusionClr>
          </a:sp3d>
          <a:extLst>
            <a:ext uri="{91240B29-F687-4F45-9708-019B960494DF}">
              <a14:hiddenLine xmlns=""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800" rIns="0" bIns="10800" anchor="ctr">
            <a:flatTx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pl-PL" altLang="pl-PL" sz="11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ZESPÓŁ AUDYTU WEWNĘTRZNEGO</a:t>
            </a:r>
          </a:p>
        </p:txBody>
      </p:sp>
      <p:pic>
        <p:nvPicPr>
          <p:cNvPr id="11296" name="Picture 62" descr="NAPIS COPYRIGHT POINT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511" name="Picture 63" descr="strzalka plastic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8" name="Picture 64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9" name="Picture 65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0" name="Picture 66" descr="MENU GŁÓWNE JASNO">
            <a:hlinkClick r:id="rId8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1" name="Picture 67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2" name="Picture 68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3" name="Picture 69" descr="MENU STRUKTURA MOSG">
            <a:hlinkClick r:id="rId12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4" name="Picture 70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6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4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 descr="tapeta blue mapa glowna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75" y="358775"/>
            <a:ext cx="8456613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691" name="Picture 3" descr="1 blue sar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700" y="855663"/>
            <a:ext cx="8024813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692" name="Picture 4" descr="1 blue wse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700" y="647700"/>
            <a:ext cx="8024813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693" name="Picture 5" descr="1 mal blue ws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90625" y="2105025"/>
            <a:ext cx="2771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694" name="Picture 6" descr="1 mal szar ws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90625" y="2105025"/>
            <a:ext cx="2771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695" name="Picture 7" descr="wody terytorialn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0700" y="2878138"/>
            <a:ext cx="8024813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8" descr="matryca mapa glown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8775" y="358775"/>
            <a:ext cx="8458200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697" name="Object 9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8788" y="3429000"/>
            <a:ext cx="8226425" cy="2692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395288" y="2270125"/>
            <a:ext cx="2652712" cy="1079500"/>
          </a:xfrm>
          <a:prstGeom prst="rect">
            <a:avLst/>
          </a:prstGeom>
          <a:solidFill>
            <a:srgbClr val="0066FF">
              <a:alpha val="5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grpSp>
        <p:nvGrpSpPr>
          <p:cNvPr id="12300" name="Group 11"/>
          <p:cNvGrpSpPr>
            <a:grpSpLocks noChangeAspect="1"/>
          </p:cNvGrpSpPr>
          <p:nvPr/>
        </p:nvGrpSpPr>
        <p:grpSpPr bwMode="auto">
          <a:xfrm>
            <a:off x="465137" y="2589216"/>
            <a:ext cx="1907742" cy="299644"/>
            <a:chOff x="3024" y="3504"/>
            <a:chExt cx="1606" cy="251"/>
          </a:xfrm>
        </p:grpSpPr>
        <p:sp>
          <p:nvSpPr>
            <p:cNvPr id="242700" name="Text Box 12"/>
            <p:cNvSpPr txBox="1">
              <a:spLocks noChangeAspect="1" noChangeArrowheads="1"/>
            </p:cNvSpPr>
            <p:nvPr/>
          </p:nvSpPr>
          <p:spPr bwMode="auto">
            <a:xfrm>
              <a:off x="3309" y="3549"/>
              <a:ext cx="1321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66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FFFFFF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>
                <a:buFontTx/>
                <a:buChar char="•"/>
                <a:defRPr/>
              </a:pPr>
              <a:r>
                <a:rPr lang="pl-PL" altLang="pl-PL" sz="1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pl-PL" altLang="pl-PL" sz="1400" b="1" dirty="0">
                  <a:solidFill>
                    <a:schemeClr val="bg2"/>
                  </a:solidFill>
                </a:rPr>
                <a:t>Dywizjony SG - </a:t>
              </a:r>
              <a:r>
                <a:rPr lang="en-US" altLang="pl-PL" sz="1600" b="1" dirty="0">
                  <a:solidFill>
                    <a:schemeClr val="bg2"/>
                  </a:solidFill>
                </a:rPr>
                <a:t>2</a:t>
              </a:r>
              <a:endParaRPr lang="pl-PL" altLang="pl-PL" sz="1600" b="1" dirty="0">
                <a:solidFill>
                  <a:schemeClr val="bg2"/>
                </a:solidFill>
              </a:endParaRPr>
            </a:p>
          </p:txBody>
        </p:sp>
        <p:pic>
          <p:nvPicPr>
            <p:cNvPr id="12365" name="Picture 13" descr="dywizj"/>
            <p:cNvPicPr>
              <a:picLocks noChangeAspect="1" noChangeArrowheads="1" noCrop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024" y="3504"/>
              <a:ext cx="144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301" name="Group 14"/>
          <p:cNvGrpSpPr>
            <a:grpSpLocks/>
          </p:cNvGrpSpPr>
          <p:nvPr/>
        </p:nvGrpSpPr>
        <p:grpSpPr bwMode="auto">
          <a:xfrm>
            <a:off x="465138" y="2349500"/>
            <a:ext cx="2133600" cy="244475"/>
            <a:chOff x="240" y="3636"/>
            <a:chExt cx="1344" cy="154"/>
          </a:xfrm>
        </p:grpSpPr>
        <p:sp>
          <p:nvSpPr>
            <p:cNvPr id="242703" name="Text Box 15"/>
            <p:cNvSpPr txBox="1">
              <a:spLocks noChangeAspect="1" noChangeArrowheads="1"/>
            </p:cNvSpPr>
            <p:nvPr/>
          </p:nvSpPr>
          <p:spPr bwMode="auto">
            <a:xfrm>
              <a:off x="556" y="3638"/>
              <a:ext cx="1028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66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FFFFFF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 eaLnBrk="0" hangingPunct="0">
                <a:buFontTx/>
                <a:buChar char="•"/>
                <a:defRPr/>
              </a:pPr>
              <a:r>
                <a:rPr lang="pl-PL" altLang="pl-PL" sz="1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pl-PL" altLang="pl-PL" sz="1400" b="1" dirty="0">
                  <a:solidFill>
                    <a:schemeClr val="bg2"/>
                  </a:solidFill>
                </a:rPr>
                <a:t>Komenda MOSG</a:t>
              </a:r>
            </a:p>
          </p:txBody>
        </p:sp>
        <p:pic>
          <p:nvPicPr>
            <p:cNvPr id="12363" name="Picture 16" descr="mosg"/>
            <p:cNvPicPr>
              <a:picLocks noChangeAspect="1" noChangeArrowheads="1" noCrop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0" y="3636"/>
              <a:ext cx="24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302" name="Group 17"/>
          <p:cNvGrpSpPr>
            <a:grpSpLocks noChangeAspect="1"/>
          </p:cNvGrpSpPr>
          <p:nvPr/>
        </p:nvGrpSpPr>
        <p:grpSpPr bwMode="auto">
          <a:xfrm>
            <a:off x="465138" y="2954338"/>
            <a:ext cx="1911350" cy="274637"/>
            <a:chOff x="3099" y="3913"/>
            <a:chExt cx="1609" cy="230"/>
          </a:xfrm>
        </p:grpSpPr>
        <p:sp>
          <p:nvSpPr>
            <p:cNvPr id="242706" name="Text Box 18"/>
            <p:cNvSpPr txBox="1">
              <a:spLocks noChangeAspect="1" noChangeArrowheads="1"/>
            </p:cNvSpPr>
            <p:nvPr/>
          </p:nvSpPr>
          <p:spPr bwMode="auto">
            <a:xfrm>
              <a:off x="3299" y="3913"/>
              <a:ext cx="1409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66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FFFFFF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>
                <a:buFontTx/>
                <a:buChar char="•"/>
                <a:defRPr/>
              </a:pPr>
              <a:r>
                <a:rPr lang="pl-PL" altLang="pl-PL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pl-PL" altLang="pl-PL" sz="1400" b="1" dirty="0">
                  <a:solidFill>
                    <a:schemeClr val="bg2"/>
                  </a:solidFill>
                </a:rPr>
                <a:t>Placówki SG - </a:t>
              </a:r>
              <a:r>
                <a:rPr lang="pl-PL" altLang="pl-PL" sz="1600" b="1" dirty="0">
                  <a:solidFill>
                    <a:schemeClr val="bg2"/>
                  </a:solidFill>
                </a:rPr>
                <a:t>13</a:t>
              </a:r>
              <a:r>
                <a:rPr lang="pl-PL" altLang="pl-PL" dirty="0">
                  <a:solidFill>
                    <a:schemeClr val="bg2"/>
                  </a:solidFill>
                  <a:latin typeface="Times New Roman" pitchFamily="18" charset="0"/>
                </a:rPr>
                <a:t>  </a:t>
              </a:r>
            </a:p>
          </p:txBody>
        </p:sp>
        <p:pic>
          <p:nvPicPr>
            <p:cNvPr id="12361" name="Picture 19" descr="gpk"/>
            <p:cNvPicPr>
              <a:picLocks noChangeAspect="1" noChangeArrowheads="1" noCrop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099" y="3984"/>
              <a:ext cx="9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03" name="Rectangle 20"/>
          <p:cNvSpPr>
            <a:spLocks noChangeArrowheads="1"/>
          </p:cNvSpPr>
          <p:nvPr/>
        </p:nvSpPr>
        <p:spPr bwMode="auto">
          <a:xfrm>
            <a:off x="395288" y="1065213"/>
            <a:ext cx="2652712" cy="1079500"/>
          </a:xfrm>
          <a:prstGeom prst="rect">
            <a:avLst/>
          </a:prstGeom>
          <a:solidFill>
            <a:srgbClr val="0066FF">
              <a:alpha val="5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2304" name="Rectangle 21"/>
          <p:cNvSpPr>
            <a:spLocks noChangeArrowheads="1"/>
          </p:cNvSpPr>
          <p:nvPr/>
        </p:nvSpPr>
        <p:spPr bwMode="auto">
          <a:xfrm>
            <a:off x="466725" y="1157288"/>
            <a:ext cx="360363" cy="1444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2305" name="Rectangle 22"/>
          <p:cNvSpPr>
            <a:spLocks noChangeArrowheads="1"/>
          </p:cNvSpPr>
          <p:nvPr/>
        </p:nvSpPr>
        <p:spPr bwMode="auto">
          <a:xfrm>
            <a:off x="466725" y="1444625"/>
            <a:ext cx="360363" cy="144463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2306" name="Text Box 23"/>
          <p:cNvSpPr txBox="1">
            <a:spLocks noChangeArrowheads="1"/>
          </p:cNvSpPr>
          <p:nvPr/>
        </p:nvSpPr>
        <p:spPr bwMode="auto">
          <a:xfrm>
            <a:off x="898525" y="1366838"/>
            <a:ext cx="2305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 altLang="pl-PL" sz="1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WYŁĄCZNA STREFA EKONOMICZNA</a:t>
            </a:r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466725" y="1949450"/>
            <a:ext cx="360363" cy="144463"/>
          </a:xfrm>
          <a:prstGeom prst="rect">
            <a:avLst/>
          </a:prstGeom>
          <a:solidFill>
            <a:srgbClr val="66FFFF"/>
          </a:solidFill>
          <a:ln w="19050">
            <a:solidFill>
              <a:srgbClr val="FF4568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2308" name="Text Box 25"/>
          <p:cNvSpPr txBox="1">
            <a:spLocks noChangeArrowheads="1"/>
          </p:cNvSpPr>
          <p:nvPr/>
        </p:nvSpPr>
        <p:spPr bwMode="auto">
          <a:xfrm>
            <a:off x="898525" y="1871663"/>
            <a:ext cx="2305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 altLang="pl-PL" sz="1400" b="1">
                <a:solidFill>
                  <a:schemeClr val="bg2"/>
                </a:solidFill>
              </a:rPr>
              <a:t>STREFA SAR</a:t>
            </a:r>
          </a:p>
        </p:txBody>
      </p:sp>
      <p:sp>
        <p:nvSpPr>
          <p:cNvPr id="12309" name="Text Box 26"/>
          <p:cNvSpPr txBox="1">
            <a:spLocks noChangeArrowheads="1"/>
          </p:cNvSpPr>
          <p:nvPr/>
        </p:nvSpPr>
        <p:spPr bwMode="auto">
          <a:xfrm>
            <a:off x="898525" y="1079500"/>
            <a:ext cx="2305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 altLang="pl-PL" sz="1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MORZE TERYTORIALNE</a:t>
            </a:r>
          </a:p>
        </p:txBody>
      </p:sp>
      <p:sp>
        <p:nvSpPr>
          <p:cNvPr id="242716" name="Rectangle 28"/>
          <p:cNvSpPr>
            <a:spLocks noChangeArrowheads="1"/>
          </p:cNvSpPr>
          <p:nvPr/>
        </p:nvSpPr>
        <p:spPr bwMode="auto">
          <a:xfrm>
            <a:off x="3124200" y="404813"/>
            <a:ext cx="5656263" cy="2519362"/>
          </a:xfrm>
          <a:prstGeom prst="rect">
            <a:avLst/>
          </a:prstGeom>
          <a:solidFill>
            <a:srgbClr val="0066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42717" name="Text Box 29"/>
          <p:cNvSpPr txBox="1">
            <a:spLocks noChangeArrowheads="1"/>
          </p:cNvSpPr>
          <p:nvPr/>
        </p:nvSpPr>
        <p:spPr bwMode="auto">
          <a:xfrm>
            <a:off x="3132138" y="377825"/>
            <a:ext cx="5638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rIns="0" bIns="0">
            <a:spAutoFit/>
          </a:bodyPr>
          <a:lstStyle/>
          <a:p>
            <a:pPr marL="457200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5"/>
              </a:buBlip>
            </a:pPr>
            <a:r>
              <a:rPr lang="pl-PL" altLang="pl-PL" dirty="0">
                <a:solidFill>
                  <a:schemeClr val="bg2"/>
                </a:solidFill>
                <a:cs typeface="Arial" charset="0"/>
              </a:rPr>
              <a:t>M</a:t>
            </a: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orski Oddział S</a:t>
            </a:r>
            <a:r>
              <a:rPr lang="pl-PL" altLang="pl-PL" sz="1600" dirty="0">
                <a:solidFill>
                  <a:schemeClr val="bg2"/>
                </a:solidFill>
              </a:rPr>
              <a:t>traży </a:t>
            </a: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G</a:t>
            </a:r>
            <a:r>
              <a:rPr lang="pl-PL" altLang="pl-PL" sz="1600" dirty="0">
                <a:solidFill>
                  <a:schemeClr val="bg2"/>
                </a:solidFill>
              </a:rPr>
              <a:t>ranicznej</a:t>
            </a: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 odpowiada za ochronę granicy państwowej na odcinku</a:t>
            </a:r>
            <a:r>
              <a:rPr lang="pl-PL" altLang="pl-PL" sz="1600" dirty="0">
                <a:solidFill>
                  <a:schemeClr val="bg2"/>
                </a:solidFill>
              </a:rPr>
              <a:t> </a:t>
            </a: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o łącznej długości ok. 482 kilometrów. W jego skład wchodzą:</a:t>
            </a:r>
            <a:endParaRPr lang="pl-PL" altLang="pl-PL" sz="1600" dirty="0">
              <a:solidFill>
                <a:schemeClr val="bg2"/>
              </a:solidFill>
              <a:cs typeface="Times New Roman" pitchFamily="18" charset="0"/>
            </a:endParaRPr>
          </a:p>
          <a:p>
            <a:pPr marL="457200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6"/>
              </a:buBlip>
            </a:pP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granica na Zalewie Szczecińskim 	–	21 km;</a:t>
            </a:r>
            <a:endParaRPr lang="pl-PL" altLang="pl-PL" sz="1600" dirty="0">
              <a:solidFill>
                <a:schemeClr val="bg2"/>
              </a:solidFill>
              <a:cs typeface="Times New Roman" pitchFamily="18" charset="0"/>
            </a:endParaRPr>
          </a:p>
          <a:p>
            <a:pPr marL="457200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6"/>
              </a:buBlip>
            </a:pP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granica lądowa na wyspie Uznam 	– 	10 km;</a:t>
            </a:r>
            <a:endParaRPr lang="pl-PL" altLang="pl-PL" sz="1600" dirty="0">
              <a:solidFill>
                <a:schemeClr val="bg2"/>
              </a:solidFill>
              <a:cs typeface="Times New Roman" pitchFamily="18" charset="0"/>
            </a:endParaRPr>
          </a:p>
          <a:p>
            <a:pPr marL="457200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6"/>
              </a:buBlip>
            </a:pP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granica na morzu 		–	440 km</a:t>
            </a:r>
          </a:p>
          <a:p>
            <a:pPr marL="914400" lvl="1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7"/>
              </a:buBlip>
            </a:pPr>
            <a:r>
              <a:rPr lang="pl-PL" altLang="pl-PL" sz="1200" dirty="0">
                <a:solidFill>
                  <a:schemeClr val="bg2"/>
                </a:solidFill>
                <a:cs typeface="Arial" charset="0"/>
              </a:rPr>
              <a:t>granica na morzu z RFN	-  22 km;</a:t>
            </a:r>
          </a:p>
          <a:p>
            <a:pPr marL="914400" lvl="1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7"/>
              </a:buBlip>
            </a:pPr>
            <a:r>
              <a:rPr lang="pl-PL" altLang="pl-PL" sz="1200" dirty="0">
                <a:solidFill>
                  <a:schemeClr val="bg2"/>
                </a:solidFill>
                <a:cs typeface="Arial" charset="0"/>
              </a:rPr>
              <a:t>granica z morzem pełnym	- 396 km;</a:t>
            </a:r>
          </a:p>
          <a:p>
            <a:pPr marL="914400" lvl="1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7"/>
              </a:buBlip>
            </a:pPr>
            <a:r>
              <a:rPr lang="pl-PL" altLang="pl-PL" sz="1200" dirty="0">
                <a:solidFill>
                  <a:schemeClr val="bg2"/>
                </a:solidFill>
                <a:cs typeface="Arial" charset="0"/>
              </a:rPr>
              <a:t>granica na morzu z FR	- 22 km;</a:t>
            </a:r>
            <a:endParaRPr lang="pl-PL" altLang="pl-PL" sz="1600" dirty="0">
              <a:solidFill>
                <a:schemeClr val="bg2"/>
              </a:solidFill>
              <a:cs typeface="Times New Roman" pitchFamily="18" charset="0"/>
            </a:endParaRPr>
          </a:p>
          <a:p>
            <a:pPr marL="457200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6"/>
              </a:buBlip>
            </a:pP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granica lądowa na Mierzei Wiślanej –	1 km;</a:t>
            </a:r>
            <a:endParaRPr lang="pl-PL" altLang="pl-PL" sz="1600" dirty="0">
              <a:solidFill>
                <a:schemeClr val="bg2"/>
              </a:solidFill>
              <a:cs typeface="Times New Roman" pitchFamily="18" charset="0"/>
            </a:endParaRPr>
          </a:p>
          <a:p>
            <a:pPr marL="457200" indent="-457200" algn="l" eaLnBrk="0" hangingPunct="0">
              <a:buClr>
                <a:schemeClr val="tx2"/>
              </a:buClr>
              <a:buFont typeface="Wingdings" pitchFamily="2" charset="2"/>
              <a:buBlip>
                <a:blip r:embed="rId16"/>
              </a:buBlip>
            </a:pP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granica na Zalewie Wiślanym </a:t>
            </a:r>
            <a:r>
              <a:rPr lang="pl-PL" altLang="pl-PL" sz="1600" dirty="0">
                <a:solidFill>
                  <a:schemeClr val="bg2"/>
                </a:solidFill>
              </a:rPr>
              <a:t>	 </a:t>
            </a: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–	10 </a:t>
            </a:r>
            <a:r>
              <a:rPr lang="pl-PL" altLang="pl-PL" sz="1600" dirty="0" err="1">
                <a:solidFill>
                  <a:schemeClr val="bg2"/>
                </a:solidFill>
                <a:cs typeface="Arial" charset="0"/>
              </a:rPr>
              <a:t>km</a:t>
            </a:r>
            <a:r>
              <a:rPr lang="pl-PL" altLang="pl-PL" sz="1600" dirty="0">
                <a:solidFill>
                  <a:schemeClr val="bg2"/>
                </a:solidFill>
                <a:cs typeface="Arial" charset="0"/>
              </a:rPr>
              <a:t>.</a:t>
            </a:r>
            <a:r>
              <a:rPr lang="pl-PL" altLang="pl-PL" sz="1600" dirty="0">
                <a:solidFill>
                  <a:schemeClr val="bg2"/>
                </a:solidFill>
                <a:cs typeface="Times New Roman" pitchFamily="18" charset="0"/>
              </a:rPr>
              <a:t> </a:t>
            </a:r>
          </a:p>
        </p:txBody>
      </p:sp>
      <p:sp>
        <p:nvSpPr>
          <p:cNvPr id="12312" name="Text Box 30"/>
          <p:cNvSpPr txBox="1">
            <a:spLocks noChangeArrowheads="1"/>
          </p:cNvSpPr>
          <p:nvPr/>
        </p:nvSpPr>
        <p:spPr bwMode="auto">
          <a:xfrm>
            <a:off x="2500313" y="5800725"/>
            <a:ext cx="3523209" cy="584775"/>
          </a:xfrm>
          <a:prstGeom prst="rect">
            <a:avLst/>
          </a:prstGeom>
          <a:solidFill>
            <a:srgbClr val="0066FF">
              <a:alpha val="5098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pl-PL" altLang="pl-PL" sz="1400" b="1" dirty="0">
                <a:solidFill>
                  <a:schemeClr val="bg2"/>
                </a:solidFill>
              </a:rPr>
              <a:t>GRANICA WEWNĘTRZNA UE –</a:t>
            </a:r>
            <a:r>
              <a:rPr lang="pl-PL" altLang="pl-PL" sz="1600" b="1" dirty="0">
                <a:solidFill>
                  <a:schemeClr val="bg2"/>
                </a:solidFill>
              </a:rPr>
              <a:t> 53 km </a:t>
            </a:r>
          </a:p>
          <a:p>
            <a:pPr algn="l"/>
            <a:r>
              <a:rPr lang="pl-PL" altLang="pl-PL" sz="1400" b="1" dirty="0">
                <a:solidFill>
                  <a:schemeClr val="bg2"/>
                </a:solidFill>
              </a:rPr>
              <a:t>GRANICA ZEWNĘTRZNA UE –</a:t>
            </a:r>
            <a:r>
              <a:rPr lang="pl-PL" altLang="pl-PL" sz="1600" b="1" dirty="0">
                <a:solidFill>
                  <a:schemeClr val="bg2"/>
                </a:solidFill>
              </a:rPr>
              <a:t> 429 km</a:t>
            </a:r>
          </a:p>
        </p:txBody>
      </p:sp>
      <p:sp>
        <p:nvSpPr>
          <p:cNvPr id="242719" name="Text Box 31"/>
          <p:cNvSpPr txBox="1">
            <a:spLocks noChangeArrowheads="1"/>
          </p:cNvSpPr>
          <p:nvPr/>
        </p:nvSpPr>
        <p:spPr bwMode="auto">
          <a:xfrm>
            <a:off x="611188" y="0"/>
            <a:ext cx="7872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>
            <a:spAutoFit/>
          </a:bodyPr>
          <a:lstStyle/>
          <a:p>
            <a:pPr>
              <a:defRPr/>
            </a:pP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OBSZAR DZIAŁANIA MOSG </a:t>
            </a:r>
            <a:r>
              <a:rPr lang="pl-PL" altLang="pl-PL" sz="240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(1)</a:t>
            </a:r>
            <a:r>
              <a:rPr lang="pl-PL" altLang="pl-PL" sz="2000" b="1">
                <a:latin typeface="Tahoma" pitchFamily="34" charset="0"/>
              </a:rPr>
              <a:t> </a:t>
            </a:r>
          </a:p>
        </p:txBody>
      </p:sp>
      <p:pic>
        <p:nvPicPr>
          <p:cNvPr id="12314" name="Picture 36" descr="polska 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11863" y="5321300"/>
            <a:ext cx="1395412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5" name="Rectangle 37"/>
          <p:cNvSpPr>
            <a:spLocks noChangeArrowheads="1"/>
          </p:cNvSpPr>
          <p:nvPr/>
        </p:nvSpPr>
        <p:spPr bwMode="auto">
          <a:xfrm>
            <a:off x="6011863" y="5145088"/>
            <a:ext cx="720725" cy="433387"/>
          </a:xfrm>
          <a:prstGeom prst="rect">
            <a:avLst/>
          </a:prstGeom>
          <a:noFill/>
          <a:ln w="19050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grpSp>
        <p:nvGrpSpPr>
          <p:cNvPr id="242726" name="Group 38"/>
          <p:cNvGrpSpPr>
            <a:grpSpLocks/>
          </p:cNvGrpSpPr>
          <p:nvPr/>
        </p:nvGrpSpPr>
        <p:grpSpPr bwMode="auto">
          <a:xfrm>
            <a:off x="395288" y="2933700"/>
            <a:ext cx="8353425" cy="3509963"/>
            <a:chOff x="249" y="1848"/>
            <a:chExt cx="5262" cy="2211"/>
          </a:xfrm>
        </p:grpSpPr>
        <p:sp>
          <p:nvSpPr>
            <p:cNvPr id="12344" name="AutoShape 39"/>
            <p:cNvSpPr>
              <a:spLocks noChangeArrowheads="1"/>
            </p:cNvSpPr>
            <p:nvPr/>
          </p:nvSpPr>
          <p:spPr bwMode="auto">
            <a:xfrm>
              <a:off x="4740" y="3702"/>
              <a:ext cx="498" cy="316"/>
            </a:xfrm>
            <a:prstGeom prst="wedgeRoundRectCallout">
              <a:avLst>
                <a:gd name="adj1" fmla="val 40162"/>
                <a:gd name="adj2" fmla="val -210255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 dirty="0">
                  <a:solidFill>
                    <a:schemeClr val="bg2"/>
                  </a:solidFill>
                  <a:latin typeface="Tahoma" pitchFamily="34" charset="0"/>
                </a:rPr>
                <a:t>PSG </a:t>
              </a:r>
              <a:r>
                <a:rPr lang="pl-PL" altLang="pl-PL" sz="1400" dirty="0">
                  <a:solidFill>
                    <a:schemeClr val="bg2"/>
                  </a:solidFill>
                  <a:latin typeface="Tahoma" pitchFamily="34" charset="0"/>
                </a:rPr>
                <a:t>w</a:t>
              </a:r>
              <a:r>
                <a:rPr lang="pl-PL" altLang="pl-PL" sz="1400" b="1" dirty="0">
                  <a:solidFill>
                    <a:schemeClr val="bg2"/>
                  </a:solidFill>
                  <a:latin typeface="Tahoma" pitchFamily="34" charset="0"/>
                </a:rPr>
                <a:t> E</a:t>
              </a:r>
              <a:r>
                <a:rPr lang="pl-PL" altLang="pl-PL" sz="1400" dirty="0">
                  <a:solidFill>
                    <a:schemeClr val="bg2"/>
                  </a:solidFill>
                  <a:latin typeface="Tahoma" pitchFamily="34" charset="0"/>
                </a:rPr>
                <a:t>lblągu</a:t>
              </a:r>
            </a:p>
          </p:txBody>
        </p:sp>
        <p:sp>
          <p:nvSpPr>
            <p:cNvPr id="12345" name="AutoShape 40"/>
            <p:cNvSpPr>
              <a:spLocks noChangeArrowheads="1"/>
            </p:cNvSpPr>
            <p:nvPr/>
          </p:nvSpPr>
          <p:spPr bwMode="auto">
            <a:xfrm>
              <a:off x="4468" y="3153"/>
              <a:ext cx="635" cy="466"/>
            </a:xfrm>
            <a:prstGeom prst="wedgeRoundRectCallout">
              <a:avLst>
                <a:gd name="adj1" fmla="val 64171"/>
                <a:gd name="adj2" fmla="val -114912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 dirty="0">
                  <a:solidFill>
                    <a:schemeClr val="bg2"/>
                  </a:solidFill>
                  <a:latin typeface="Tahoma" pitchFamily="34" charset="0"/>
                </a:rPr>
                <a:t>PSG </a:t>
              </a:r>
              <a:r>
                <a:rPr lang="pl-PL" altLang="pl-PL" sz="1400" dirty="0">
                  <a:solidFill>
                    <a:schemeClr val="bg2"/>
                  </a:solidFill>
                  <a:latin typeface="Tahoma" pitchFamily="34" charset="0"/>
                </a:rPr>
                <a:t>w</a:t>
              </a:r>
              <a:r>
                <a:rPr lang="pl-PL" altLang="pl-PL" sz="1400" b="1" dirty="0">
                  <a:solidFill>
                    <a:schemeClr val="bg2"/>
                  </a:solidFill>
                  <a:latin typeface="Tahoma" pitchFamily="34" charset="0"/>
                </a:rPr>
                <a:t> K</a:t>
              </a:r>
              <a:r>
                <a:rPr lang="pl-PL" altLang="pl-PL" sz="1400" dirty="0">
                  <a:solidFill>
                    <a:schemeClr val="bg2"/>
                  </a:solidFill>
                  <a:latin typeface="Tahoma" pitchFamily="34" charset="0"/>
                </a:rPr>
                <a:t>rynicy Morskiej</a:t>
              </a:r>
            </a:p>
          </p:txBody>
        </p:sp>
        <p:sp>
          <p:nvSpPr>
            <p:cNvPr id="12346" name="AutoShape 41"/>
            <p:cNvSpPr>
              <a:spLocks noChangeArrowheads="1"/>
            </p:cNvSpPr>
            <p:nvPr/>
          </p:nvSpPr>
          <p:spPr bwMode="auto">
            <a:xfrm>
              <a:off x="3560" y="2251"/>
              <a:ext cx="635" cy="312"/>
            </a:xfrm>
            <a:prstGeom prst="wedgeRoundRectCallout">
              <a:avLst>
                <a:gd name="adj1" fmla="val 75671"/>
                <a:gd name="adj2" fmla="val 76602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G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dyni</a:t>
              </a:r>
            </a:p>
          </p:txBody>
        </p:sp>
        <p:sp>
          <p:nvSpPr>
            <p:cNvPr id="12347" name="AutoShape 42"/>
            <p:cNvSpPr>
              <a:spLocks noChangeArrowheads="1"/>
            </p:cNvSpPr>
            <p:nvPr/>
          </p:nvSpPr>
          <p:spPr bwMode="auto">
            <a:xfrm>
              <a:off x="3198" y="2604"/>
              <a:ext cx="816" cy="456"/>
            </a:xfrm>
            <a:prstGeom prst="wedgeRoundRectCallout">
              <a:avLst>
                <a:gd name="adj1" fmla="val 103921"/>
                <a:gd name="adj2" fmla="val 1755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 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G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dańsku – Nowym Porcie</a:t>
              </a:r>
            </a:p>
          </p:txBody>
        </p:sp>
        <p:sp>
          <p:nvSpPr>
            <p:cNvPr id="12348" name="AutoShape 43"/>
            <p:cNvSpPr>
              <a:spLocks noChangeArrowheads="1"/>
            </p:cNvSpPr>
            <p:nvPr/>
          </p:nvSpPr>
          <p:spPr bwMode="auto">
            <a:xfrm>
              <a:off x="3161" y="1888"/>
              <a:ext cx="1337" cy="167"/>
            </a:xfrm>
            <a:prstGeom prst="wedgeRoundRectCallout">
              <a:avLst>
                <a:gd name="adj1" fmla="val 25736"/>
                <a:gd name="adj2" fmla="val 147023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we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W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ładysławowie</a:t>
              </a:r>
            </a:p>
          </p:txBody>
        </p:sp>
        <p:sp>
          <p:nvSpPr>
            <p:cNvPr id="12349" name="AutoShape 44"/>
            <p:cNvSpPr>
              <a:spLocks noChangeArrowheads="1"/>
            </p:cNvSpPr>
            <p:nvPr/>
          </p:nvSpPr>
          <p:spPr bwMode="auto">
            <a:xfrm>
              <a:off x="2426" y="1848"/>
              <a:ext cx="635" cy="312"/>
            </a:xfrm>
            <a:prstGeom prst="wedgeRoundRectCallout">
              <a:avLst>
                <a:gd name="adj1" fmla="val 112676"/>
                <a:gd name="adj2" fmla="val 89102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Ł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ebie</a:t>
              </a:r>
            </a:p>
          </p:txBody>
        </p:sp>
        <p:sp>
          <p:nvSpPr>
            <p:cNvPr id="12350" name="AutoShape 45"/>
            <p:cNvSpPr>
              <a:spLocks noChangeArrowheads="1"/>
            </p:cNvSpPr>
            <p:nvPr/>
          </p:nvSpPr>
          <p:spPr bwMode="auto">
            <a:xfrm>
              <a:off x="1882" y="2160"/>
              <a:ext cx="635" cy="312"/>
            </a:xfrm>
            <a:prstGeom prst="wedgeRoundRectCallout">
              <a:avLst>
                <a:gd name="adj1" fmla="val 95356"/>
                <a:gd name="adj2" fmla="val 82694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U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stce</a:t>
              </a:r>
            </a:p>
          </p:txBody>
        </p:sp>
        <p:sp>
          <p:nvSpPr>
            <p:cNvPr id="12351" name="AutoShape 46"/>
            <p:cNvSpPr>
              <a:spLocks noChangeArrowheads="1"/>
            </p:cNvSpPr>
            <p:nvPr/>
          </p:nvSpPr>
          <p:spPr bwMode="auto">
            <a:xfrm>
              <a:off x="2472" y="2886"/>
              <a:ext cx="635" cy="312"/>
            </a:xfrm>
            <a:prstGeom prst="wedgeRoundRectCallout">
              <a:avLst>
                <a:gd name="adj1" fmla="val -66694"/>
                <a:gd name="adj2" fmla="val -70194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D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arłowie</a:t>
              </a:r>
            </a:p>
          </p:txBody>
        </p:sp>
        <p:sp>
          <p:nvSpPr>
            <p:cNvPr id="12352" name="AutoShape 47"/>
            <p:cNvSpPr>
              <a:spLocks noChangeArrowheads="1"/>
            </p:cNvSpPr>
            <p:nvPr/>
          </p:nvSpPr>
          <p:spPr bwMode="auto">
            <a:xfrm>
              <a:off x="1746" y="3153"/>
              <a:ext cx="680" cy="312"/>
            </a:xfrm>
            <a:prstGeom prst="wedgeRoundRectCallout">
              <a:avLst>
                <a:gd name="adj1" fmla="val -71324"/>
                <a:gd name="adj2" fmla="val -31088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K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ołobrzegu</a:t>
              </a:r>
            </a:p>
          </p:txBody>
        </p:sp>
        <p:sp>
          <p:nvSpPr>
            <p:cNvPr id="12353" name="AutoShape 48"/>
            <p:cNvSpPr>
              <a:spLocks noChangeArrowheads="1"/>
            </p:cNvSpPr>
            <p:nvPr/>
          </p:nvSpPr>
          <p:spPr bwMode="auto">
            <a:xfrm>
              <a:off x="1202" y="2750"/>
              <a:ext cx="635" cy="312"/>
            </a:xfrm>
            <a:prstGeom prst="wedgeRoundRectCallout">
              <a:avLst>
                <a:gd name="adj1" fmla="val -86380"/>
                <a:gd name="adj2" fmla="val 167949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 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R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ewalu</a:t>
              </a:r>
            </a:p>
          </p:txBody>
        </p:sp>
        <p:sp>
          <p:nvSpPr>
            <p:cNvPr id="12354" name="AutoShape 49"/>
            <p:cNvSpPr>
              <a:spLocks noChangeArrowheads="1"/>
            </p:cNvSpPr>
            <p:nvPr/>
          </p:nvSpPr>
          <p:spPr bwMode="auto">
            <a:xfrm>
              <a:off x="405" y="3743"/>
              <a:ext cx="1114" cy="316"/>
            </a:xfrm>
            <a:prstGeom prst="wedgeRoundRectCallout">
              <a:avLst>
                <a:gd name="adj1" fmla="val -40459"/>
                <a:gd name="adj2" fmla="val -97201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lIns="18000" tIns="10800" rIns="18000" bIns="10800">
              <a:spAutoFit/>
            </a:bodyPr>
            <a:lstStyle/>
            <a:p>
              <a:r>
                <a:rPr lang="pl-PL" altLang="pl-PL" sz="1400" b="1" dirty="0">
                  <a:solidFill>
                    <a:schemeClr val="bg2"/>
                  </a:solidFill>
                  <a:latin typeface="Tahoma" pitchFamily="34" charset="0"/>
                </a:rPr>
                <a:t>PSG w Międzyzdrojach</a:t>
              </a:r>
            </a:p>
          </p:txBody>
        </p:sp>
        <p:sp>
          <p:nvSpPr>
            <p:cNvPr id="12355" name="AutoShape 50"/>
            <p:cNvSpPr>
              <a:spLocks noChangeArrowheads="1"/>
            </p:cNvSpPr>
            <p:nvPr/>
          </p:nvSpPr>
          <p:spPr bwMode="auto">
            <a:xfrm>
              <a:off x="2971" y="3158"/>
              <a:ext cx="771" cy="456"/>
            </a:xfrm>
            <a:prstGeom prst="wedgeRoundRectCallout">
              <a:avLst>
                <a:gd name="adj1" fmla="val 125486"/>
                <a:gd name="adj2" fmla="val -110528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G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dańsku – Rębiechowie</a:t>
              </a:r>
            </a:p>
          </p:txBody>
        </p:sp>
        <p:sp>
          <p:nvSpPr>
            <p:cNvPr id="12356" name="AutoShape 51"/>
            <p:cNvSpPr>
              <a:spLocks noChangeArrowheads="1"/>
            </p:cNvSpPr>
            <p:nvPr/>
          </p:nvSpPr>
          <p:spPr bwMode="auto">
            <a:xfrm>
              <a:off x="249" y="2473"/>
              <a:ext cx="907" cy="456"/>
            </a:xfrm>
            <a:prstGeom prst="wedgeRoundRectCallout">
              <a:avLst>
                <a:gd name="adj1" fmla="val -31148"/>
                <a:gd name="adj2" fmla="val 197148"/>
                <a:gd name="adj3" fmla="val 16667"/>
              </a:avLst>
            </a:prstGeom>
            <a:solidFill>
              <a:srgbClr val="0000CC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Pomorski Dywizjon 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Ś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winoujściu</a:t>
              </a:r>
            </a:p>
          </p:txBody>
        </p:sp>
        <p:sp>
          <p:nvSpPr>
            <p:cNvPr id="12357" name="AutoShape 52"/>
            <p:cNvSpPr>
              <a:spLocks noChangeArrowheads="1"/>
            </p:cNvSpPr>
            <p:nvPr/>
          </p:nvSpPr>
          <p:spPr bwMode="auto">
            <a:xfrm>
              <a:off x="249" y="3022"/>
              <a:ext cx="680" cy="312"/>
            </a:xfrm>
            <a:prstGeom prst="wedgeRoundRectCallout">
              <a:avLst>
                <a:gd name="adj1" fmla="val -38972"/>
                <a:gd name="adj2" fmla="val 133653"/>
                <a:gd name="adj3" fmla="val 16667"/>
              </a:avLst>
            </a:prstGeom>
            <a:solidFill>
              <a:srgbClr val="0080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PSG 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</a:t>
              </a:r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 Ś</a:t>
              </a:r>
              <a:r>
                <a:rPr lang="pl-PL" altLang="pl-PL" sz="1400">
                  <a:solidFill>
                    <a:srgbClr val="FFFFFF"/>
                  </a:solidFill>
                  <a:latin typeface="Tahoma" pitchFamily="34" charset="0"/>
                </a:rPr>
                <a:t>winoujściu</a:t>
              </a:r>
            </a:p>
          </p:txBody>
        </p:sp>
        <p:sp>
          <p:nvSpPr>
            <p:cNvPr id="12358" name="AutoShape 53"/>
            <p:cNvSpPr>
              <a:spLocks noChangeArrowheads="1"/>
            </p:cNvSpPr>
            <p:nvPr/>
          </p:nvSpPr>
          <p:spPr bwMode="auto">
            <a:xfrm>
              <a:off x="4604" y="1859"/>
              <a:ext cx="907" cy="616"/>
            </a:xfrm>
            <a:prstGeom prst="wedgeRoundRectCallout">
              <a:avLst>
                <a:gd name="adj1" fmla="val -55181"/>
                <a:gd name="adj2" fmla="val 117440"/>
                <a:gd name="adj3" fmla="val 16667"/>
              </a:avLst>
            </a:prstGeom>
            <a:solidFill>
              <a:srgbClr val="0000CC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 dirty="0">
                  <a:solidFill>
                    <a:schemeClr val="tx2"/>
                  </a:solidFill>
                  <a:latin typeface="Tahoma" pitchFamily="34" charset="0"/>
                </a:rPr>
                <a:t>Kaszubski Dywizjon SG </a:t>
              </a:r>
              <a:r>
                <a:rPr lang="pl-PL" altLang="pl-PL" sz="1400" dirty="0">
                  <a:solidFill>
                    <a:schemeClr val="tx2"/>
                  </a:solidFill>
                  <a:latin typeface="Tahoma" pitchFamily="34" charset="0"/>
                </a:rPr>
                <a:t>w</a:t>
              </a:r>
              <a:r>
                <a:rPr lang="pl-PL" altLang="pl-PL" sz="1400" b="1" dirty="0">
                  <a:solidFill>
                    <a:schemeClr val="tx2"/>
                  </a:solidFill>
                  <a:latin typeface="Tahoma" pitchFamily="34" charset="0"/>
                </a:rPr>
                <a:t> G</a:t>
              </a:r>
              <a:r>
                <a:rPr lang="pl-PL" altLang="pl-PL" sz="1400" dirty="0">
                  <a:solidFill>
                    <a:schemeClr val="tx2"/>
                  </a:solidFill>
                  <a:latin typeface="Tahoma" pitchFamily="34" charset="0"/>
                </a:rPr>
                <a:t>dańsku Westerplatte</a:t>
              </a:r>
            </a:p>
          </p:txBody>
        </p:sp>
        <p:sp>
          <p:nvSpPr>
            <p:cNvPr id="12359" name="AutoShape 54"/>
            <p:cNvSpPr>
              <a:spLocks noChangeArrowheads="1"/>
            </p:cNvSpPr>
            <p:nvPr/>
          </p:nvSpPr>
          <p:spPr bwMode="auto">
            <a:xfrm>
              <a:off x="4830" y="2432"/>
              <a:ext cx="680" cy="312"/>
            </a:xfrm>
            <a:prstGeom prst="wedgeRoundRectCallout">
              <a:avLst>
                <a:gd name="adj1" fmla="val -97940"/>
                <a:gd name="adj2" fmla="val 96153"/>
                <a:gd name="adj3" fmla="val 16667"/>
              </a:avLst>
            </a:prstGeom>
            <a:solidFill>
              <a:srgbClr val="FF3300">
                <a:alpha val="49019"/>
              </a:srgbClr>
            </a:solidFill>
            <a:ln w="12700" cap="sq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lIns="18000" tIns="10800" rIns="18000" bIns="10800">
              <a:spAutoFit/>
            </a:bodyPr>
            <a:lstStyle/>
            <a:p>
              <a:r>
                <a:rPr lang="pl-PL" altLang="pl-PL" sz="1400" b="1">
                  <a:solidFill>
                    <a:srgbClr val="FFFFFF"/>
                  </a:solidFill>
                  <a:latin typeface="Tahoma" pitchFamily="34" charset="0"/>
                </a:rPr>
                <a:t>Komenda MOSG</a:t>
              </a:r>
              <a:endParaRPr lang="pl-PL" altLang="pl-PL" sz="1400">
                <a:solidFill>
                  <a:srgbClr val="FFFFFF"/>
                </a:solidFill>
                <a:latin typeface="Tahoma" pitchFamily="34" charset="0"/>
              </a:endParaRPr>
            </a:p>
          </p:txBody>
        </p:sp>
      </p:grpSp>
      <p:pic>
        <p:nvPicPr>
          <p:cNvPr id="12317" name="Picture 55" descr="dywizj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64388" y="4437063"/>
            <a:ext cx="117475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318" name="Group 56"/>
          <p:cNvGrpSpPr>
            <a:grpSpLocks noChangeAspect="1"/>
          </p:cNvGrpSpPr>
          <p:nvPr/>
        </p:nvGrpSpPr>
        <p:grpSpPr bwMode="auto">
          <a:xfrm>
            <a:off x="7145338" y="4187825"/>
            <a:ext cx="379412" cy="393700"/>
            <a:chOff x="4878" y="3168"/>
            <a:chExt cx="324" cy="336"/>
          </a:xfrm>
        </p:grpSpPr>
        <p:sp>
          <p:nvSpPr>
            <p:cNvPr id="12342" name="Line 57"/>
            <p:cNvSpPr>
              <a:spLocks noChangeAspect="1" noChangeShapeType="1"/>
            </p:cNvSpPr>
            <p:nvPr/>
          </p:nvSpPr>
          <p:spPr bwMode="auto">
            <a:xfrm>
              <a:off x="4896" y="3312"/>
              <a:ext cx="0" cy="19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pic>
          <p:nvPicPr>
            <p:cNvPr id="12343" name="Picture 58" descr="mosg"/>
            <p:cNvPicPr>
              <a:picLocks noChangeAspect="1" noChangeArrowheads="1" noCrop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878" y="3168"/>
              <a:ext cx="32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319" name="Picture 59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564991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0" name="Picture 60" descr="dywizj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538" y="5613400"/>
            <a:ext cx="117475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1" name="Picture 61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7088" y="56054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2" name="Picture 62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73200" y="53689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3" name="Picture 63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84438" y="5037138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4" name="Picture 64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5225" y="44370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5" name="Picture 65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425950" y="40306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6" name="Picture 66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35600" y="35734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7" name="Picture 67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8125" y="3429000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8" name="Picture 68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73875" y="41497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9" name="Picture 69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02438" y="45053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0" name="Picture 70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19925" y="44370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1" name="Picture 71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72450" y="44624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2" name="Picture 72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72450" y="50133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3" name="Picture 76" descr="NAPIS COPYRIGHT POINT 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765" name="Picture 77" descr="strzalka plastic 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5" name="Picture 78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6" name="Picture 79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7" name="Picture 80" descr="MENU GŁÓWNE JASNO">
            <a:hlinkClick r:id="rId23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8" name="Picture 81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9" name="Picture 83" descr="MENU STRUKTURA MOSG">
            <a:hlinkClick r:id="rId26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40" name="Picture 84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41" name="Picture 82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2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2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2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2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24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16" grpId="0" animBg="1"/>
      <p:bldP spid="2427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SAR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dirty="0" smtClean="0"/>
              <a:t>Działania mające na celu ratowanie życia na morzu podejmowane były niegdyś dobrowolnie, w oparciu o niepisane zasady, a także tradycje. Od zawsze wymagały odwagi i poświęcenia. Początkowo ratowano głównie rybaków na morzach Wielkiej Brytanii. W Polsce przełom nastąpił w 1797 roku. Wtedy, po katastrofie statku „</a:t>
            </a:r>
            <a:r>
              <a:rPr lang="pl-PL" dirty="0" err="1" smtClean="0"/>
              <a:t>Langeland</a:t>
            </a:r>
            <a:r>
              <a:rPr lang="pl-PL" dirty="0" smtClean="0"/>
              <a:t>” (i kradzieży łupów przez mieszkańców Łeby), powstały pierwsze przepisy dotyczące ratowania ludzi i mienia. W roku 1866 zbudowano stację ratowniczą w Łebie, potem w Ustce.. 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SAR </a:t>
            </a:r>
            <a:r>
              <a:rPr lang="pl-PL" dirty="0" err="1" smtClean="0"/>
              <a:t>cd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l-PL" dirty="0" smtClean="0"/>
              <a:t>    W okresie międzywojennym, pomimo dostępu do morza, skromnej floty handlowej i rybackiej oraz dużego portu morskiego w Gdyni, ratownictwo morskie w Polsce praktycznie nie istniało. Pełniło jedynie rolę pomocniczą podczas działań wojsk alianckich. Dopiero po zakończeniu II wojny światowej organizacją ratownictwa zajęli się pracownicy utworzonego w maju 1945 r. Głównego Urzędu Morskiego w Gdańsku (GUM). Pod koniec 1945 roku powołane zostały służby, które miały przede wszystkim usuwać utrudnienia w żegludze, czyli oczyszczać szlaki morskie, wydobywać wraki do odbudowy, ale również przeprowadzać holowania oraz ratować ludzi i mienie. 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SAR </a:t>
            </a:r>
            <a:r>
              <a:rPr lang="pl-PL" dirty="0" err="1" smtClean="0"/>
              <a:t>cd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 Obecnie podstawą prawną działania SAR są dwie konwencje: Międzynarodowa Konwencja o poszukiwaniu i ratownictwie morskim (Dz. U. z 1988 r. Nr 27, poz. 184) oraz Konwencja o ochronie środowiska morskiego obszaru Morza Bałtyckiego (Dz. U. z 2000 r. Nr 28, poz. 346), które regulują kwestie poszukiwania i ratowania życia ludzkiego oraz zwalczanie zagrożeń i zanieczyszczeń morza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SAR </a:t>
            </a:r>
            <a:r>
              <a:rPr lang="pl-PL" dirty="0" err="1" smtClean="0"/>
              <a:t>cd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Zadania realizowane przez SAR to również: zwalczanie zanieczyszczeń na morzu, holowanie i ściąganie z mielizny, walka z pożarami, wsparcie medyczne oraz ratownictwo brzegowe. </a:t>
            </a:r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sat_SAR3000_Swinoujsci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872" y="0"/>
            <a:ext cx="10287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yklon_SAR1500_Dziwnow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3000" y="0"/>
            <a:ext cx="10287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Kpt-Poinc_Gdyn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3000" y="0"/>
            <a:ext cx="10287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18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2" descr="tapeta blue mapa glowna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75" y="358775"/>
            <a:ext cx="8456613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3" descr="1 blue sar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700" y="855663"/>
            <a:ext cx="8024813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4" descr="1 blue wse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700" y="647700"/>
            <a:ext cx="8024813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5" descr="1 mal blue ws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90625" y="2105025"/>
            <a:ext cx="2771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6" descr="1 mal szar ws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90625" y="2105025"/>
            <a:ext cx="2771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7" descr="wody terytorialn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0700" y="2878138"/>
            <a:ext cx="8024813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8" descr="matryca mapa glown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8775" y="358775"/>
            <a:ext cx="8458200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Object 9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6725" y="3400425"/>
            <a:ext cx="8226425" cy="2692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13323" name="Picture 10" descr="dywizj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538" y="5613400"/>
            <a:ext cx="117475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11" descr="dywizj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64388" y="4437063"/>
            <a:ext cx="117475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5" name="Rectangle 12"/>
          <p:cNvSpPr>
            <a:spLocks noChangeArrowheads="1"/>
          </p:cNvSpPr>
          <p:nvPr/>
        </p:nvSpPr>
        <p:spPr bwMode="auto">
          <a:xfrm>
            <a:off x="2932113" y="5360988"/>
            <a:ext cx="3240087" cy="1079500"/>
          </a:xfrm>
          <a:prstGeom prst="rect">
            <a:avLst/>
          </a:prstGeom>
          <a:solidFill>
            <a:srgbClr val="0066FF">
              <a:alpha val="5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 dirty="0">
              <a:solidFill>
                <a:schemeClr val="bg2"/>
              </a:solidFill>
            </a:endParaRPr>
          </a:p>
        </p:txBody>
      </p:sp>
      <p:grpSp>
        <p:nvGrpSpPr>
          <p:cNvPr id="13326" name="Group 13"/>
          <p:cNvGrpSpPr>
            <a:grpSpLocks noChangeAspect="1"/>
          </p:cNvGrpSpPr>
          <p:nvPr/>
        </p:nvGrpSpPr>
        <p:grpSpPr bwMode="auto">
          <a:xfrm>
            <a:off x="2992438" y="5643566"/>
            <a:ext cx="3145168" cy="299644"/>
            <a:chOff x="3024" y="3504"/>
            <a:chExt cx="2648" cy="251"/>
          </a:xfrm>
        </p:grpSpPr>
        <p:sp>
          <p:nvSpPr>
            <p:cNvPr id="243726" name="Text Box 14"/>
            <p:cNvSpPr txBox="1">
              <a:spLocks noChangeAspect="1" noChangeArrowheads="1"/>
            </p:cNvSpPr>
            <p:nvPr/>
          </p:nvSpPr>
          <p:spPr bwMode="auto">
            <a:xfrm>
              <a:off x="3309" y="3549"/>
              <a:ext cx="2363" cy="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66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FFFFFF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>
                <a:buFontTx/>
                <a:buChar char="•"/>
                <a:defRPr/>
              </a:pPr>
              <a:r>
                <a:rPr lang="pl-PL" altLang="pl-PL" sz="1400" b="1" dirty="0">
                  <a:solidFill>
                    <a:schemeClr val="bg2"/>
                  </a:solidFill>
                </a:rPr>
                <a:t> Dywizjony Straży Granicznej -</a:t>
              </a:r>
              <a:r>
                <a:rPr lang="pl-PL" altLang="pl-PL" sz="1200" b="1" dirty="0">
                  <a:solidFill>
                    <a:schemeClr val="bg2"/>
                  </a:solidFill>
                </a:rPr>
                <a:t> </a:t>
              </a:r>
              <a:r>
                <a:rPr lang="en-US" altLang="pl-PL" sz="1600" b="1" dirty="0">
                  <a:solidFill>
                    <a:schemeClr val="bg2"/>
                  </a:solidFill>
                </a:rPr>
                <a:t>2</a:t>
              </a:r>
              <a:endParaRPr lang="pl-PL" altLang="pl-PL" sz="1600" b="1" dirty="0">
                <a:solidFill>
                  <a:schemeClr val="bg2"/>
                </a:solidFill>
              </a:endParaRPr>
            </a:p>
          </p:txBody>
        </p:sp>
        <p:pic>
          <p:nvPicPr>
            <p:cNvPr id="13534" name="Picture 15" descr="dywizj"/>
            <p:cNvPicPr>
              <a:picLocks noChangeAspect="1" noChangeArrowheads="1" noCrop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024" y="3504"/>
              <a:ext cx="144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327" name="Group 16"/>
          <p:cNvGrpSpPr>
            <a:grpSpLocks/>
          </p:cNvGrpSpPr>
          <p:nvPr/>
        </p:nvGrpSpPr>
        <p:grpSpPr bwMode="auto">
          <a:xfrm>
            <a:off x="3000364" y="5429264"/>
            <a:ext cx="2133600" cy="244475"/>
            <a:chOff x="240" y="3636"/>
            <a:chExt cx="1344" cy="154"/>
          </a:xfrm>
        </p:grpSpPr>
        <p:sp>
          <p:nvSpPr>
            <p:cNvPr id="243729" name="Text Box 17"/>
            <p:cNvSpPr txBox="1">
              <a:spLocks noChangeAspect="1" noChangeArrowheads="1"/>
            </p:cNvSpPr>
            <p:nvPr/>
          </p:nvSpPr>
          <p:spPr bwMode="auto">
            <a:xfrm>
              <a:off x="556" y="3638"/>
              <a:ext cx="1028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66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FFFFFF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l" eaLnBrk="0" hangingPunct="0">
                <a:buFontTx/>
                <a:buChar char="•"/>
                <a:defRPr/>
              </a:pPr>
              <a:r>
                <a:rPr lang="pl-PL" altLang="pl-PL" sz="1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pl-PL" altLang="pl-PL" sz="1400" b="1" dirty="0">
                  <a:solidFill>
                    <a:schemeClr val="bg2"/>
                  </a:solidFill>
                </a:rPr>
                <a:t>Komenda MOSG</a:t>
              </a:r>
            </a:p>
          </p:txBody>
        </p:sp>
        <p:pic>
          <p:nvPicPr>
            <p:cNvPr id="13532" name="Picture 18" descr="mosg"/>
            <p:cNvPicPr>
              <a:picLocks noChangeAspect="1" noChangeArrowheads="1" noCrop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0" y="3636"/>
              <a:ext cx="24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328" name="Group 19"/>
          <p:cNvGrpSpPr>
            <a:grpSpLocks noChangeAspect="1"/>
          </p:cNvGrpSpPr>
          <p:nvPr/>
        </p:nvGrpSpPr>
        <p:grpSpPr bwMode="auto">
          <a:xfrm>
            <a:off x="2992438" y="6021388"/>
            <a:ext cx="3136900" cy="274637"/>
            <a:chOff x="3099" y="3913"/>
            <a:chExt cx="2641" cy="230"/>
          </a:xfrm>
        </p:grpSpPr>
        <p:sp>
          <p:nvSpPr>
            <p:cNvPr id="243732" name="Text Box 20"/>
            <p:cNvSpPr txBox="1">
              <a:spLocks noChangeAspect="1" noChangeArrowheads="1"/>
            </p:cNvSpPr>
            <p:nvPr/>
          </p:nvSpPr>
          <p:spPr bwMode="auto">
            <a:xfrm>
              <a:off x="3299" y="3913"/>
              <a:ext cx="24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66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rgbClr val="FFFFFF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>
                <a:buFontTx/>
                <a:buChar char="•"/>
                <a:defRPr/>
              </a:pPr>
              <a:r>
                <a:rPr lang="pl-PL" altLang="pl-PL" sz="1400" b="1" dirty="0">
                  <a:solidFill>
                    <a:schemeClr val="bg2"/>
                  </a:solidFill>
                </a:rPr>
                <a:t> Placówki Straży Granicznej -</a:t>
              </a:r>
              <a:r>
                <a:rPr lang="pl-PL" altLang="pl-PL" sz="1200" b="1" dirty="0">
                  <a:solidFill>
                    <a:schemeClr val="bg2"/>
                  </a:solidFill>
                </a:rPr>
                <a:t> </a:t>
              </a:r>
              <a:r>
                <a:rPr lang="pl-PL" altLang="pl-PL" sz="1600" b="1" dirty="0">
                  <a:solidFill>
                    <a:schemeClr val="bg2"/>
                  </a:solidFill>
                </a:rPr>
                <a:t>13</a:t>
              </a:r>
              <a:r>
                <a:rPr lang="pl-PL" altLang="pl-PL" b="1" dirty="0">
                  <a:solidFill>
                    <a:schemeClr val="bg2"/>
                  </a:solidFill>
                  <a:latin typeface="Times New Roman" pitchFamily="18" charset="0"/>
                </a:rPr>
                <a:t>  </a:t>
              </a:r>
            </a:p>
          </p:txBody>
        </p:sp>
        <p:pic>
          <p:nvPicPr>
            <p:cNvPr id="13530" name="Picture 21" descr="gpk"/>
            <p:cNvPicPr>
              <a:picLocks noChangeAspect="1" noChangeArrowheads="1" noCrop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099" y="3984"/>
              <a:ext cx="9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29" name="Freeform 22"/>
          <p:cNvSpPr>
            <a:spLocks noChangeAspect="1"/>
          </p:cNvSpPr>
          <p:nvPr/>
        </p:nvSpPr>
        <p:spPr bwMode="auto">
          <a:xfrm rot="-900000">
            <a:off x="3319463" y="2898775"/>
            <a:ext cx="414337" cy="1154113"/>
          </a:xfrm>
          <a:custGeom>
            <a:avLst/>
            <a:gdLst>
              <a:gd name="T0" fmla="*/ 413153 w 350"/>
              <a:gd name="T1" fmla="*/ 0 h 1200"/>
              <a:gd name="T2" fmla="*/ 120750 w 350"/>
              <a:gd name="T3" fmla="*/ 691506 h 1200"/>
              <a:gd name="T4" fmla="*/ 336205 w 350"/>
              <a:gd name="T5" fmla="*/ 321228 h 1200"/>
              <a:gd name="T6" fmla="*/ 0 w 350"/>
              <a:gd name="T7" fmla="*/ 1153151 h 1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0" h="1200">
                <a:moveTo>
                  <a:pt x="349" y="0"/>
                </a:moveTo>
                <a:lnTo>
                  <a:pt x="102" y="719"/>
                </a:lnTo>
                <a:lnTo>
                  <a:pt x="284" y="334"/>
                </a:lnTo>
                <a:lnTo>
                  <a:pt x="0" y="1199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grpSp>
        <p:nvGrpSpPr>
          <p:cNvPr id="13330" name="Group 23"/>
          <p:cNvGrpSpPr>
            <a:grpSpLocks noChangeAspect="1"/>
          </p:cNvGrpSpPr>
          <p:nvPr/>
        </p:nvGrpSpPr>
        <p:grpSpPr bwMode="auto">
          <a:xfrm>
            <a:off x="1371600" y="4114800"/>
            <a:ext cx="528638" cy="174625"/>
            <a:chOff x="711" y="2922"/>
            <a:chExt cx="448" cy="149"/>
          </a:xfrm>
        </p:grpSpPr>
        <p:sp>
          <p:nvSpPr>
            <p:cNvPr id="13502" name="Freeform 24"/>
            <p:cNvSpPr>
              <a:spLocks noChangeAspect="1"/>
            </p:cNvSpPr>
            <p:nvPr/>
          </p:nvSpPr>
          <p:spPr bwMode="auto">
            <a:xfrm>
              <a:off x="932" y="2922"/>
              <a:ext cx="17" cy="17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3" name="Freeform 25"/>
            <p:cNvSpPr>
              <a:spLocks noChangeAspect="1"/>
            </p:cNvSpPr>
            <p:nvPr/>
          </p:nvSpPr>
          <p:spPr bwMode="auto">
            <a:xfrm>
              <a:off x="932" y="2924"/>
              <a:ext cx="17" cy="17"/>
            </a:xfrm>
            <a:custGeom>
              <a:avLst/>
              <a:gdLst>
                <a:gd name="T0" fmla="*/ 8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8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4" name="Freeform 26"/>
            <p:cNvSpPr>
              <a:spLocks noChangeAspect="1"/>
            </p:cNvSpPr>
            <p:nvPr/>
          </p:nvSpPr>
          <p:spPr bwMode="auto">
            <a:xfrm>
              <a:off x="932" y="2931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5" name="Freeform 27"/>
            <p:cNvSpPr>
              <a:spLocks noChangeAspect="1"/>
            </p:cNvSpPr>
            <p:nvPr/>
          </p:nvSpPr>
          <p:spPr bwMode="auto">
            <a:xfrm>
              <a:off x="932" y="293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6" name="Freeform 28"/>
            <p:cNvSpPr>
              <a:spLocks noChangeAspect="1"/>
            </p:cNvSpPr>
            <p:nvPr/>
          </p:nvSpPr>
          <p:spPr bwMode="auto">
            <a:xfrm>
              <a:off x="932" y="2947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7" name="Freeform 29"/>
            <p:cNvSpPr>
              <a:spLocks noChangeAspect="1"/>
            </p:cNvSpPr>
            <p:nvPr/>
          </p:nvSpPr>
          <p:spPr bwMode="auto">
            <a:xfrm>
              <a:off x="919" y="2953"/>
              <a:ext cx="22" cy="17"/>
            </a:xfrm>
            <a:custGeom>
              <a:avLst/>
              <a:gdLst>
                <a:gd name="T0" fmla="*/ 14 w 22"/>
                <a:gd name="T1" fmla="*/ 0 h 17"/>
                <a:gd name="T2" fmla="*/ 14 w 22"/>
                <a:gd name="T3" fmla="*/ 14 h 17"/>
                <a:gd name="T4" fmla="*/ 21 w 22"/>
                <a:gd name="T5" fmla="*/ 14 h 17"/>
                <a:gd name="T6" fmla="*/ 0 w 22"/>
                <a:gd name="T7" fmla="*/ 16 h 17"/>
                <a:gd name="T8" fmla="*/ 0 w 22"/>
                <a:gd name="T9" fmla="*/ 14 h 17"/>
                <a:gd name="T10" fmla="*/ 12 w 22"/>
                <a:gd name="T11" fmla="*/ 14 h 17"/>
                <a:gd name="T12" fmla="*/ 12 w 22"/>
                <a:gd name="T13" fmla="*/ 0 h 17"/>
                <a:gd name="T14" fmla="*/ 14 w 22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" h="17">
                  <a:moveTo>
                    <a:pt x="14" y="0"/>
                  </a:moveTo>
                  <a:lnTo>
                    <a:pt x="14" y="14"/>
                  </a:lnTo>
                  <a:lnTo>
                    <a:pt x="21" y="14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12" y="14"/>
                  </a:lnTo>
                  <a:lnTo>
                    <a:pt x="12" y="0"/>
                  </a:lnTo>
                  <a:lnTo>
                    <a:pt x="14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8" name="Freeform 30"/>
            <p:cNvSpPr>
              <a:spLocks noChangeAspect="1"/>
            </p:cNvSpPr>
            <p:nvPr/>
          </p:nvSpPr>
          <p:spPr bwMode="auto">
            <a:xfrm>
              <a:off x="919" y="2961"/>
              <a:ext cx="31" cy="17"/>
            </a:xfrm>
            <a:custGeom>
              <a:avLst/>
              <a:gdLst>
                <a:gd name="T0" fmla="*/ 20 w 31"/>
                <a:gd name="T1" fmla="*/ 0 h 17"/>
                <a:gd name="T2" fmla="*/ 20 w 31"/>
                <a:gd name="T3" fmla="*/ 10 h 17"/>
                <a:gd name="T4" fmla="*/ 30 w 31"/>
                <a:gd name="T5" fmla="*/ 10 h 17"/>
                <a:gd name="T6" fmla="*/ 30 w 31"/>
                <a:gd name="T7" fmla="*/ 14 h 17"/>
                <a:gd name="T8" fmla="*/ 25 w 31"/>
                <a:gd name="T9" fmla="*/ 14 h 17"/>
                <a:gd name="T10" fmla="*/ 25 w 31"/>
                <a:gd name="T11" fmla="*/ 12 h 17"/>
                <a:gd name="T12" fmla="*/ 18 w 31"/>
                <a:gd name="T13" fmla="*/ 12 h 17"/>
                <a:gd name="T14" fmla="*/ 18 w 31"/>
                <a:gd name="T15" fmla="*/ 16 h 17"/>
                <a:gd name="T16" fmla="*/ 0 w 31"/>
                <a:gd name="T17" fmla="*/ 16 h 17"/>
                <a:gd name="T18" fmla="*/ 0 w 31"/>
                <a:gd name="T19" fmla="*/ 1 h 17"/>
                <a:gd name="T20" fmla="*/ 20 w 31"/>
                <a:gd name="T21" fmla="*/ 0 h 17"/>
                <a:gd name="T22" fmla="*/ 10 w 31"/>
                <a:gd name="T23" fmla="*/ 4 h 17"/>
                <a:gd name="T24" fmla="*/ 10 w 31"/>
                <a:gd name="T25" fmla="*/ 10 h 17"/>
                <a:gd name="T26" fmla="*/ 18 w 31"/>
                <a:gd name="T27" fmla="*/ 10 h 17"/>
                <a:gd name="T28" fmla="*/ 18 w 31"/>
                <a:gd name="T29" fmla="*/ 4 h 17"/>
                <a:gd name="T30" fmla="*/ 10 w 31"/>
                <a:gd name="T31" fmla="*/ 4 h 17"/>
                <a:gd name="T32" fmla="*/ 20 w 31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17">
                  <a:moveTo>
                    <a:pt x="20" y="0"/>
                  </a:moveTo>
                  <a:lnTo>
                    <a:pt x="2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0" y="16"/>
                  </a:lnTo>
                  <a:lnTo>
                    <a:pt x="0" y="1"/>
                  </a:lnTo>
                  <a:lnTo>
                    <a:pt x="20" y="0"/>
                  </a:lnTo>
                  <a:lnTo>
                    <a:pt x="10" y="4"/>
                  </a:lnTo>
                  <a:lnTo>
                    <a:pt x="10" y="10"/>
                  </a:lnTo>
                  <a:lnTo>
                    <a:pt x="18" y="10"/>
                  </a:lnTo>
                  <a:lnTo>
                    <a:pt x="18" y="4"/>
                  </a:lnTo>
                  <a:lnTo>
                    <a:pt x="10" y="4"/>
                  </a:lnTo>
                  <a:lnTo>
                    <a:pt x="2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9" name="Freeform 31"/>
            <p:cNvSpPr>
              <a:spLocks noChangeAspect="1"/>
            </p:cNvSpPr>
            <p:nvPr/>
          </p:nvSpPr>
          <p:spPr bwMode="auto">
            <a:xfrm>
              <a:off x="919" y="2968"/>
              <a:ext cx="47" cy="17"/>
            </a:xfrm>
            <a:custGeom>
              <a:avLst/>
              <a:gdLst>
                <a:gd name="T0" fmla="*/ 30 w 47"/>
                <a:gd name="T1" fmla="*/ 0 h 17"/>
                <a:gd name="T2" fmla="*/ 30 w 47"/>
                <a:gd name="T3" fmla="*/ 6 h 17"/>
                <a:gd name="T4" fmla="*/ 46 w 47"/>
                <a:gd name="T5" fmla="*/ 6 h 17"/>
                <a:gd name="T6" fmla="*/ 46 w 47"/>
                <a:gd name="T7" fmla="*/ 14 h 17"/>
                <a:gd name="T8" fmla="*/ 0 w 47"/>
                <a:gd name="T9" fmla="*/ 16 h 17"/>
                <a:gd name="T10" fmla="*/ 0 w 47"/>
                <a:gd name="T11" fmla="*/ 1 h 17"/>
                <a:gd name="T12" fmla="*/ 18 w 47"/>
                <a:gd name="T13" fmla="*/ 1 h 17"/>
                <a:gd name="T14" fmla="*/ 18 w 47"/>
                <a:gd name="T15" fmla="*/ 4 h 17"/>
                <a:gd name="T16" fmla="*/ 25 w 47"/>
                <a:gd name="T17" fmla="*/ 4 h 17"/>
                <a:gd name="T18" fmla="*/ 25 w 47"/>
                <a:gd name="T19" fmla="*/ 0 h 17"/>
                <a:gd name="T20" fmla="*/ 30 w 47"/>
                <a:gd name="T21" fmla="*/ 0 h 17"/>
                <a:gd name="T22" fmla="*/ 35 w 47"/>
                <a:gd name="T23" fmla="*/ 9 h 17"/>
                <a:gd name="T24" fmla="*/ 35 w 47"/>
                <a:gd name="T25" fmla="*/ 12 h 17"/>
                <a:gd name="T26" fmla="*/ 43 w 47"/>
                <a:gd name="T27" fmla="*/ 12 h 17"/>
                <a:gd name="T28" fmla="*/ 43 w 47"/>
                <a:gd name="T29" fmla="*/ 9 h 17"/>
                <a:gd name="T30" fmla="*/ 35 w 47"/>
                <a:gd name="T31" fmla="*/ 9 h 17"/>
                <a:gd name="T32" fmla="*/ 30 w 4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" h="17">
                  <a:moveTo>
                    <a:pt x="30" y="0"/>
                  </a:moveTo>
                  <a:lnTo>
                    <a:pt x="30" y="6"/>
                  </a:lnTo>
                  <a:lnTo>
                    <a:pt x="46" y="6"/>
                  </a:lnTo>
                  <a:lnTo>
                    <a:pt x="46" y="14"/>
                  </a:lnTo>
                  <a:lnTo>
                    <a:pt x="0" y="16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4"/>
                  </a:lnTo>
                  <a:lnTo>
                    <a:pt x="25" y="4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9"/>
                  </a:lnTo>
                  <a:lnTo>
                    <a:pt x="35" y="12"/>
                  </a:lnTo>
                  <a:lnTo>
                    <a:pt x="43" y="12"/>
                  </a:lnTo>
                  <a:lnTo>
                    <a:pt x="43" y="9"/>
                  </a:lnTo>
                  <a:lnTo>
                    <a:pt x="35" y="9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0" name="Freeform 32"/>
            <p:cNvSpPr>
              <a:spLocks noChangeAspect="1"/>
            </p:cNvSpPr>
            <p:nvPr/>
          </p:nvSpPr>
          <p:spPr bwMode="auto">
            <a:xfrm>
              <a:off x="908" y="2976"/>
              <a:ext cx="58" cy="17"/>
            </a:xfrm>
            <a:custGeom>
              <a:avLst/>
              <a:gdLst>
                <a:gd name="T0" fmla="*/ 57 w 58"/>
                <a:gd name="T1" fmla="*/ 0 h 17"/>
                <a:gd name="T2" fmla="*/ 57 w 58"/>
                <a:gd name="T3" fmla="*/ 13 h 17"/>
                <a:gd name="T4" fmla="*/ 0 w 58"/>
                <a:gd name="T5" fmla="*/ 16 h 17"/>
                <a:gd name="T6" fmla="*/ 0 w 58"/>
                <a:gd name="T7" fmla="*/ 3 h 17"/>
                <a:gd name="T8" fmla="*/ 11 w 58"/>
                <a:gd name="T9" fmla="*/ 3 h 17"/>
                <a:gd name="T10" fmla="*/ 11 w 58"/>
                <a:gd name="T11" fmla="*/ 1 h 17"/>
                <a:gd name="T12" fmla="*/ 57 w 58"/>
                <a:gd name="T13" fmla="*/ 0 h 17"/>
                <a:gd name="T14" fmla="*/ 49 w 58"/>
                <a:gd name="T15" fmla="*/ 1 h 17"/>
                <a:gd name="T16" fmla="*/ 49 w 58"/>
                <a:gd name="T17" fmla="*/ 5 h 17"/>
                <a:gd name="T18" fmla="*/ 54 w 58"/>
                <a:gd name="T19" fmla="*/ 5 h 17"/>
                <a:gd name="T20" fmla="*/ 54 w 58"/>
                <a:gd name="T21" fmla="*/ 1 h 17"/>
                <a:gd name="T22" fmla="*/ 49 w 58"/>
                <a:gd name="T23" fmla="*/ 1 h 17"/>
                <a:gd name="T24" fmla="*/ 1 w 58"/>
                <a:gd name="T25" fmla="*/ 7 h 17"/>
                <a:gd name="T26" fmla="*/ 1 w 58"/>
                <a:gd name="T27" fmla="*/ 14 h 17"/>
                <a:gd name="T28" fmla="*/ 9 w 58"/>
                <a:gd name="T29" fmla="*/ 14 h 17"/>
                <a:gd name="T30" fmla="*/ 9 w 58"/>
                <a:gd name="T31" fmla="*/ 7 h 17"/>
                <a:gd name="T32" fmla="*/ 1 w 58"/>
                <a:gd name="T33" fmla="*/ 7 h 17"/>
                <a:gd name="T34" fmla="*/ 57 w 58"/>
                <a:gd name="T35" fmla="*/ 0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8" h="17">
                  <a:moveTo>
                    <a:pt x="57" y="0"/>
                  </a:moveTo>
                  <a:lnTo>
                    <a:pt x="57" y="13"/>
                  </a:lnTo>
                  <a:lnTo>
                    <a:pt x="0" y="16"/>
                  </a:lnTo>
                  <a:lnTo>
                    <a:pt x="0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57" y="0"/>
                  </a:lnTo>
                  <a:lnTo>
                    <a:pt x="49" y="1"/>
                  </a:lnTo>
                  <a:lnTo>
                    <a:pt x="49" y="5"/>
                  </a:lnTo>
                  <a:lnTo>
                    <a:pt x="54" y="5"/>
                  </a:lnTo>
                  <a:lnTo>
                    <a:pt x="54" y="1"/>
                  </a:lnTo>
                  <a:lnTo>
                    <a:pt x="49" y="1"/>
                  </a:lnTo>
                  <a:lnTo>
                    <a:pt x="1" y="7"/>
                  </a:lnTo>
                  <a:lnTo>
                    <a:pt x="1" y="14"/>
                  </a:lnTo>
                  <a:lnTo>
                    <a:pt x="9" y="14"/>
                  </a:lnTo>
                  <a:lnTo>
                    <a:pt x="9" y="7"/>
                  </a:lnTo>
                  <a:lnTo>
                    <a:pt x="1" y="7"/>
                  </a:lnTo>
                  <a:lnTo>
                    <a:pt x="5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1" name="Freeform 33"/>
            <p:cNvSpPr>
              <a:spLocks noChangeAspect="1"/>
            </p:cNvSpPr>
            <p:nvPr/>
          </p:nvSpPr>
          <p:spPr bwMode="auto">
            <a:xfrm>
              <a:off x="908" y="2983"/>
              <a:ext cx="58" cy="17"/>
            </a:xfrm>
            <a:custGeom>
              <a:avLst/>
              <a:gdLst>
                <a:gd name="T0" fmla="*/ 57 w 58"/>
                <a:gd name="T1" fmla="*/ 0 h 17"/>
                <a:gd name="T2" fmla="*/ 57 w 58"/>
                <a:gd name="T3" fmla="*/ 10 h 17"/>
                <a:gd name="T4" fmla="*/ 42 w 58"/>
                <a:gd name="T5" fmla="*/ 10 h 17"/>
                <a:gd name="T6" fmla="*/ 42 w 58"/>
                <a:gd name="T7" fmla="*/ 14 h 17"/>
                <a:gd name="T8" fmla="*/ 6 w 58"/>
                <a:gd name="T9" fmla="*/ 16 h 17"/>
                <a:gd name="T10" fmla="*/ 6 w 58"/>
                <a:gd name="T11" fmla="*/ 15 h 17"/>
                <a:gd name="T12" fmla="*/ 0 w 58"/>
                <a:gd name="T13" fmla="*/ 15 h 17"/>
                <a:gd name="T14" fmla="*/ 0 w 58"/>
                <a:gd name="T15" fmla="*/ 2 h 17"/>
                <a:gd name="T16" fmla="*/ 57 w 58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" h="17">
                  <a:moveTo>
                    <a:pt x="57" y="0"/>
                  </a:moveTo>
                  <a:lnTo>
                    <a:pt x="57" y="10"/>
                  </a:lnTo>
                  <a:lnTo>
                    <a:pt x="42" y="10"/>
                  </a:lnTo>
                  <a:lnTo>
                    <a:pt x="42" y="14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2"/>
                  </a:lnTo>
                  <a:lnTo>
                    <a:pt x="5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2" name="Freeform 34"/>
            <p:cNvSpPr>
              <a:spLocks noChangeAspect="1"/>
            </p:cNvSpPr>
            <p:nvPr/>
          </p:nvSpPr>
          <p:spPr bwMode="auto">
            <a:xfrm>
              <a:off x="855" y="2991"/>
              <a:ext cx="96" cy="17"/>
            </a:xfrm>
            <a:custGeom>
              <a:avLst/>
              <a:gdLst>
                <a:gd name="T0" fmla="*/ 95 w 96"/>
                <a:gd name="T1" fmla="*/ 0 h 17"/>
                <a:gd name="T2" fmla="*/ 95 w 96"/>
                <a:gd name="T3" fmla="*/ 12 h 17"/>
                <a:gd name="T4" fmla="*/ 58 w 96"/>
                <a:gd name="T5" fmla="*/ 13 h 17"/>
                <a:gd name="T6" fmla="*/ 58 w 96"/>
                <a:gd name="T7" fmla="*/ 1 h 17"/>
                <a:gd name="T8" fmla="*/ 95 w 96"/>
                <a:gd name="T9" fmla="*/ 0 h 17"/>
                <a:gd name="T10" fmla="*/ 3 w 96"/>
                <a:gd name="T11" fmla="*/ 16 h 17"/>
                <a:gd name="T12" fmla="*/ 3 w 96"/>
                <a:gd name="T13" fmla="*/ 5 h 17"/>
                <a:gd name="T14" fmla="*/ 0 w 96"/>
                <a:gd name="T15" fmla="*/ 5 h 17"/>
                <a:gd name="T16" fmla="*/ 0 w 96"/>
                <a:gd name="T17" fmla="*/ 16 h 17"/>
                <a:gd name="T18" fmla="*/ 3 w 96"/>
                <a:gd name="T19" fmla="*/ 16 h 17"/>
                <a:gd name="T20" fmla="*/ 95 w 96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17">
                  <a:moveTo>
                    <a:pt x="95" y="0"/>
                  </a:moveTo>
                  <a:lnTo>
                    <a:pt x="95" y="12"/>
                  </a:lnTo>
                  <a:lnTo>
                    <a:pt x="58" y="13"/>
                  </a:lnTo>
                  <a:lnTo>
                    <a:pt x="58" y="1"/>
                  </a:lnTo>
                  <a:lnTo>
                    <a:pt x="95" y="0"/>
                  </a:lnTo>
                  <a:lnTo>
                    <a:pt x="3" y="16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9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3" name="Freeform 35"/>
            <p:cNvSpPr>
              <a:spLocks noChangeAspect="1"/>
            </p:cNvSpPr>
            <p:nvPr/>
          </p:nvSpPr>
          <p:spPr bwMode="auto">
            <a:xfrm>
              <a:off x="855" y="2999"/>
              <a:ext cx="136" cy="17"/>
            </a:xfrm>
            <a:custGeom>
              <a:avLst/>
              <a:gdLst>
                <a:gd name="T0" fmla="*/ 95 w 136"/>
                <a:gd name="T1" fmla="*/ 0 h 17"/>
                <a:gd name="T2" fmla="*/ 95 w 136"/>
                <a:gd name="T3" fmla="*/ 12 h 17"/>
                <a:gd name="T4" fmla="*/ 53 w 136"/>
                <a:gd name="T5" fmla="*/ 14 h 17"/>
                <a:gd name="T6" fmla="*/ 53 w 136"/>
                <a:gd name="T7" fmla="*/ 11 h 17"/>
                <a:gd name="T8" fmla="*/ 46 w 136"/>
                <a:gd name="T9" fmla="*/ 11 h 17"/>
                <a:gd name="T10" fmla="*/ 46 w 136"/>
                <a:gd name="T11" fmla="*/ 14 h 17"/>
                <a:gd name="T12" fmla="*/ 43 w 136"/>
                <a:gd name="T13" fmla="*/ 14 h 17"/>
                <a:gd name="T14" fmla="*/ 43 w 136"/>
                <a:gd name="T15" fmla="*/ 8 h 17"/>
                <a:gd name="T16" fmla="*/ 58 w 136"/>
                <a:gd name="T17" fmla="*/ 8 h 17"/>
                <a:gd name="T18" fmla="*/ 58 w 136"/>
                <a:gd name="T19" fmla="*/ 0 h 17"/>
                <a:gd name="T20" fmla="*/ 95 w 136"/>
                <a:gd name="T21" fmla="*/ 0 h 17"/>
                <a:gd name="T22" fmla="*/ 3 w 136"/>
                <a:gd name="T23" fmla="*/ 3 h 17"/>
                <a:gd name="T24" fmla="*/ 3 w 136"/>
                <a:gd name="T25" fmla="*/ 16 h 17"/>
                <a:gd name="T26" fmla="*/ 0 w 136"/>
                <a:gd name="T27" fmla="*/ 16 h 17"/>
                <a:gd name="T28" fmla="*/ 0 w 136"/>
                <a:gd name="T29" fmla="*/ 3 h 17"/>
                <a:gd name="T30" fmla="*/ 3 w 136"/>
                <a:gd name="T31" fmla="*/ 3 h 17"/>
                <a:gd name="T32" fmla="*/ 134 w 136"/>
                <a:gd name="T33" fmla="*/ 10 h 17"/>
                <a:gd name="T34" fmla="*/ 135 w 136"/>
                <a:gd name="T35" fmla="*/ 10 h 17"/>
                <a:gd name="T36" fmla="*/ 135 w 136"/>
                <a:gd name="T37" fmla="*/ 8 h 17"/>
                <a:gd name="T38" fmla="*/ 127 w 136"/>
                <a:gd name="T39" fmla="*/ 10 h 17"/>
                <a:gd name="T40" fmla="*/ 134 w 136"/>
                <a:gd name="T41" fmla="*/ 10 h 17"/>
                <a:gd name="T42" fmla="*/ 117 w 136"/>
                <a:gd name="T43" fmla="*/ 11 h 17"/>
                <a:gd name="T44" fmla="*/ 117 w 136"/>
                <a:gd name="T45" fmla="*/ 8 h 17"/>
                <a:gd name="T46" fmla="*/ 105 w 136"/>
                <a:gd name="T47" fmla="*/ 8 h 17"/>
                <a:gd name="T48" fmla="*/ 104 w 136"/>
                <a:gd name="T49" fmla="*/ 11 h 17"/>
                <a:gd name="T50" fmla="*/ 117 w 136"/>
                <a:gd name="T51" fmla="*/ 11 h 17"/>
                <a:gd name="T52" fmla="*/ 95 w 136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6" h="17">
                  <a:moveTo>
                    <a:pt x="95" y="0"/>
                  </a:moveTo>
                  <a:lnTo>
                    <a:pt x="95" y="12"/>
                  </a:lnTo>
                  <a:lnTo>
                    <a:pt x="53" y="14"/>
                  </a:lnTo>
                  <a:lnTo>
                    <a:pt x="53" y="11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43" y="14"/>
                  </a:lnTo>
                  <a:lnTo>
                    <a:pt x="43" y="8"/>
                  </a:lnTo>
                  <a:lnTo>
                    <a:pt x="58" y="8"/>
                  </a:lnTo>
                  <a:lnTo>
                    <a:pt x="58" y="0"/>
                  </a:lnTo>
                  <a:lnTo>
                    <a:pt x="95" y="0"/>
                  </a:lnTo>
                  <a:lnTo>
                    <a:pt x="3" y="3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3"/>
                  </a:lnTo>
                  <a:lnTo>
                    <a:pt x="3" y="3"/>
                  </a:lnTo>
                  <a:lnTo>
                    <a:pt x="134" y="10"/>
                  </a:lnTo>
                  <a:lnTo>
                    <a:pt x="135" y="10"/>
                  </a:lnTo>
                  <a:lnTo>
                    <a:pt x="135" y="8"/>
                  </a:lnTo>
                  <a:lnTo>
                    <a:pt x="127" y="10"/>
                  </a:lnTo>
                  <a:lnTo>
                    <a:pt x="134" y="10"/>
                  </a:lnTo>
                  <a:lnTo>
                    <a:pt x="117" y="11"/>
                  </a:lnTo>
                  <a:lnTo>
                    <a:pt x="117" y="8"/>
                  </a:lnTo>
                  <a:lnTo>
                    <a:pt x="105" y="8"/>
                  </a:lnTo>
                  <a:lnTo>
                    <a:pt x="104" y="11"/>
                  </a:lnTo>
                  <a:lnTo>
                    <a:pt x="117" y="11"/>
                  </a:lnTo>
                  <a:lnTo>
                    <a:pt x="9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4" name="Freeform 36"/>
            <p:cNvSpPr>
              <a:spLocks noChangeAspect="1"/>
            </p:cNvSpPr>
            <p:nvPr/>
          </p:nvSpPr>
          <p:spPr bwMode="auto">
            <a:xfrm>
              <a:off x="841" y="3005"/>
              <a:ext cx="150" cy="17"/>
            </a:xfrm>
            <a:custGeom>
              <a:avLst/>
              <a:gdLst>
                <a:gd name="T0" fmla="*/ 149 w 150"/>
                <a:gd name="T1" fmla="*/ 0 h 17"/>
                <a:gd name="T2" fmla="*/ 133 w 150"/>
                <a:gd name="T3" fmla="*/ 4 h 17"/>
                <a:gd name="T4" fmla="*/ 133 w 150"/>
                <a:gd name="T5" fmla="*/ 7 h 17"/>
                <a:gd name="T6" fmla="*/ 143 w 150"/>
                <a:gd name="T7" fmla="*/ 7 h 17"/>
                <a:gd name="T8" fmla="*/ 143 w 150"/>
                <a:gd name="T9" fmla="*/ 11 h 17"/>
                <a:gd name="T10" fmla="*/ 40 w 150"/>
                <a:gd name="T11" fmla="*/ 14 h 17"/>
                <a:gd name="T12" fmla="*/ 40 w 150"/>
                <a:gd name="T13" fmla="*/ 7 h 17"/>
                <a:gd name="T14" fmla="*/ 58 w 150"/>
                <a:gd name="T15" fmla="*/ 7 h 17"/>
                <a:gd name="T16" fmla="*/ 58 w 150"/>
                <a:gd name="T17" fmla="*/ 3 h 17"/>
                <a:gd name="T18" fmla="*/ 61 w 150"/>
                <a:gd name="T19" fmla="*/ 3 h 17"/>
                <a:gd name="T20" fmla="*/ 68 w 150"/>
                <a:gd name="T21" fmla="*/ 3 h 17"/>
                <a:gd name="T22" fmla="*/ 109 w 150"/>
                <a:gd name="T23" fmla="*/ 1 h 17"/>
                <a:gd name="T24" fmla="*/ 109 w 150"/>
                <a:gd name="T25" fmla="*/ 7 h 17"/>
                <a:gd name="T26" fmla="*/ 117 w 150"/>
                <a:gd name="T27" fmla="*/ 7 h 17"/>
                <a:gd name="T28" fmla="*/ 119 w 150"/>
                <a:gd name="T29" fmla="*/ 0 h 17"/>
                <a:gd name="T30" fmla="*/ 132 w 150"/>
                <a:gd name="T31" fmla="*/ 0 h 17"/>
                <a:gd name="T32" fmla="*/ 132 w 150"/>
                <a:gd name="T33" fmla="*/ 2 h 17"/>
                <a:gd name="T34" fmla="*/ 142 w 150"/>
                <a:gd name="T35" fmla="*/ 0 h 17"/>
                <a:gd name="T36" fmla="*/ 149 w 150"/>
                <a:gd name="T37" fmla="*/ 0 h 17"/>
                <a:gd name="T38" fmla="*/ 18 w 150"/>
                <a:gd name="T39" fmla="*/ 4 h 17"/>
                <a:gd name="T40" fmla="*/ 18 w 150"/>
                <a:gd name="T41" fmla="*/ 15 h 17"/>
                <a:gd name="T42" fmla="*/ 15 w 150"/>
                <a:gd name="T43" fmla="*/ 16 h 17"/>
                <a:gd name="T44" fmla="*/ 15 w 150"/>
                <a:gd name="T45" fmla="*/ 4 h 17"/>
                <a:gd name="T46" fmla="*/ 18 w 150"/>
                <a:gd name="T47" fmla="*/ 4 h 17"/>
                <a:gd name="T48" fmla="*/ 7 w 150"/>
                <a:gd name="T49" fmla="*/ 16 h 17"/>
                <a:gd name="T50" fmla="*/ 0 w 150"/>
                <a:gd name="T51" fmla="*/ 16 h 17"/>
                <a:gd name="T52" fmla="*/ 7 w 150"/>
                <a:gd name="T53" fmla="*/ 16 h 17"/>
                <a:gd name="T54" fmla="*/ 149 w 150"/>
                <a:gd name="T55" fmla="*/ 0 h 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0" h="17">
                  <a:moveTo>
                    <a:pt x="149" y="0"/>
                  </a:moveTo>
                  <a:lnTo>
                    <a:pt x="133" y="4"/>
                  </a:lnTo>
                  <a:lnTo>
                    <a:pt x="133" y="7"/>
                  </a:lnTo>
                  <a:lnTo>
                    <a:pt x="143" y="7"/>
                  </a:lnTo>
                  <a:lnTo>
                    <a:pt x="143" y="11"/>
                  </a:lnTo>
                  <a:lnTo>
                    <a:pt x="40" y="14"/>
                  </a:lnTo>
                  <a:lnTo>
                    <a:pt x="40" y="7"/>
                  </a:lnTo>
                  <a:lnTo>
                    <a:pt x="58" y="7"/>
                  </a:lnTo>
                  <a:lnTo>
                    <a:pt x="58" y="3"/>
                  </a:lnTo>
                  <a:lnTo>
                    <a:pt x="61" y="3"/>
                  </a:lnTo>
                  <a:lnTo>
                    <a:pt x="68" y="3"/>
                  </a:lnTo>
                  <a:lnTo>
                    <a:pt x="109" y="1"/>
                  </a:lnTo>
                  <a:lnTo>
                    <a:pt x="109" y="7"/>
                  </a:lnTo>
                  <a:lnTo>
                    <a:pt x="117" y="7"/>
                  </a:lnTo>
                  <a:lnTo>
                    <a:pt x="119" y="0"/>
                  </a:lnTo>
                  <a:lnTo>
                    <a:pt x="132" y="0"/>
                  </a:lnTo>
                  <a:lnTo>
                    <a:pt x="132" y="2"/>
                  </a:lnTo>
                  <a:lnTo>
                    <a:pt x="142" y="0"/>
                  </a:lnTo>
                  <a:lnTo>
                    <a:pt x="149" y="0"/>
                  </a:lnTo>
                  <a:lnTo>
                    <a:pt x="18" y="4"/>
                  </a:lnTo>
                  <a:lnTo>
                    <a:pt x="18" y="15"/>
                  </a:lnTo>
                  <a:lnTo>
                    <a:pt x="15" y="16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49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5" name="Freeform 37"/>
            <p:cNvSpPr>
              <a:spLocks noChangeAspect="1"/>
            </p:cNvSpPr>
            <p:nvPr/>
          </p:nvSpPr>
          <p:spPr bwMode="auto">
            <a:xfrm>
              <a:off x="841" y="3013"/>
              <a:ext cx="143" cy="17"/>
            </a:xfrm>
            <a:custGeom>
              <a:avLst/>
              <a:gdLst>
                <a:gd name="T0" fmla="*/ 142 w 143"/>
                <a:gd name="T1" fmla="*/ 0 h 17"/>
                <a:gd name="T2" fmla="*/ 142 w 143"/>
                <a:gd name="T3" fmla="*/ 10 h 17"/>
                <a:gd name="T4" fmla="*/ 0 w 143"/>
                <a:gd name="T5" fmla="*/ 16 h 17"/>
                <a:gd name="T6" fmla="*/ 0 w 143"/>
                <a:gd name="T7" fmla="*/ 4 h 17"/>
                <a:gd name="T8" fmla="*/ 7 w 143"/>
                <a:gd name="T9" fmla="*/ 4 h 17"/>
                <a:gd name="T10" fmla="*/ 15 w 143"/>
                <a:gd name="T11" fmla="*/ 4 h 17"/>
                <a:gd name="T12" fmla="*/ 18 w 143"/>
                <a:gd name="T13" fmla="*/ 3 h 17"/>
                <a:gd name="T14" fmla="*/ 18 w 143"/>
                <a:gd name="T15" fmla="*/ 4 h 17"/>
                <a:gd name="T16" fmla="*/ 40 w 143"/>
                <a:gd name="T17" fmla="*/ 4 h 17"/>
                <a:gd name="T18" fmla="*/ 40 w 143"/>
                <a:gd name="T19" fmla="*/ 3 h 17"/>
                <a:gd name="T20" fmla="*/ 142 w 143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3" h="17">
                  <a:moveTo>
                    <a:pt x="142" y="0"/>
                  </a:moveTo>
                  <a:lnTo>
                    <a:pt x="142" y="10"/>
                  </a:lnTo>
                  <a:lnTo>
                    <a:pt x="0" y="16"/>
                  </a:lnTo>
                  <a:lnTo>
                    <a:pt x="0" y="4"/>
                  </a:lnTo>
                  <a:lnTo>
                    <a:pt x="7" y="4"/>
                  </a:lnTo>
                  <a:lnTo>
                    <a:pt x="15" y="4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142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6" name="Freeform 38"/>
            <p:cNvSpPr>
              <a:spLocks noChangeAspect="1"/>
            </p:cNvSpPr>
            <p:nvPr/>
          </p:nvSpPr>
          <p:spPr bwMode="auto">
            <a:xfrm>
              <a:off x="841" y="3020"/>
              <a:ext cx="157" cy="17"/>
            </a:xfrm>
            <a:custGeom>
              <a:avLst/>
              <a:gdLst>
                <a:gd name="T0" fmla="*/ 142 w 157"/>
                <a:gd name="T1" fmla="*/ 0 h 17"/>
                <a:gd name="T2" fmla="*/ 142 w 157"/>
                <a:gd name="T3" fmla="*/ 3 h 17"/>
                <a:gd name="T4" fmla="*/ 156 w 157"/>
                <a:gd name="T5" fmla="*/ 3 h 17"/>
                <a:gd name="T6" fmla="*/ 156 w 157"/>
                <a:gd name="T7" fmla="*/ 10 h 17"/>
                <a:gd name="T8" fmla="*/ 0 w 157"/>
                <a:gd name="T9" fmla="*/ 16 h 17"/>
                <a:gd name="T10" fmla="*/ 0 w 157"/>
                <a:gd name="T11" fmla="*/ 5 h 17"/>
                <a:gd name="T12" fmla="*/ 142 w 15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7" h="17">
                  <a:moveTo>
                    <a:pt x="142" y="0"/>
                  </a:moveTo>
                  <a:lnTo>
                    <a:pt x="142" y="3"/>
                  </a:lnTo>
                  <a:lnTo>
                    <a:pt x="156" y="3"/>
                  </a:lnTo>
                  <a:lnTo>
                    <a:pt x="156" y="10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42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7" name="Freeform 39"/>
            <p:cNvSpPr>
              <a:spLocks noChangeAspect="1"/>
            </p:cNvSpPr>
            <p:nvPr/>
          </p:nvSpPr>
          <p:spPr bwMode="auto">
            <a:xfrm>
              <a:off x="711" y="3027"/>
              <a:ext cx="394" cy="17"/>
            </a:xfrm>
            <a:custGeom>
              <a:avLst/>
              <a:gdLst>
                <a:gd name="T0" fmla="*/ 285 w 394"/>
                <a:gd name="T1" fmla="*/ 0 h 17"/>
                <a:gd name="T2" fmla="*/ 285 w 394"/>
                <a:gd name="T3" fmla="*/ 8 h 17"/>
                <a:gd name="T4" fmla="*/ 56 w 394"/>
                <a:gd name="T5" fmla="*/ 14 h 17"/>
                <a:gd name="T6" fmla="*/ 60 w 394"/>
                <a:gd name="T7" fmla="*/ 11 h 17"/>
                <a:gd name="T8" fmla="*/ 107 w 394"/>
                <a:gd name="T9" fmla="*/ 11 h 17"/>
                <a:gd name="T10" fmla="*/ 107 w 394"/>
                <a:gd name="T11" fmla="*/ 5 h 17"/>
                <a:gd name="T12" fmla="*/ 129 w 394"/>
                <a:gd name="T13" fmla="*/ 5 h 17"/>
                <a:gd name="T14" fmla="*/ 129 w 394"/>
                <a:gd name="T15" fmla="*/ 4 h 17"/>
                <a:gd name="T16" fmla="*/ 285 w 394"/>
                <a:gd name="T17" fmla="*/ 0 h 17"/>
                <a:gd name="T18" fmla="*/ 393 w 394"/>
                <a:gd name="T19" fmla="*/ 5 h 17"/>
                <a:gd name="T20" fmla="*/ 359 w 394"/>
                <a:gd name="T21" fmla="*/ 5 h 17"/>
                <a:gd name="T22" fmla="*/ 359 w 394"/>
                <a:gd name="T23" fmla="*/ 6 h 17"/>
                <a:gd name="T24" fmla="*/ 393 w 394"/>
                <a:gd name="T25" fmla="*/ 5 h 17"/>
                <a:gd name="T26" fmla="*/ 310 w 394"/>
                <a:gd name="T27" fmla="*/ 7 h 17"/>
                <a:gd name="T28" fmla="*/ 309 w 394"/>
                <a:gd name="T29" fmla="*/ 7 h 17"/>
                <a:gd name="T30" fmla="*/ 324 w 394"/>
                <a:gd name="T31" fmla="*/ 1 h 17"/>
                <a:gd name="T32" fmla="*/ 324 w 394"/>
                <a:gd name="T33" fmla="*/ 0 h 17"/>
                <a:gd name="T34" fmla="*/ 309 w 394"/>
                <a:gd name="T35" fmla="*/ 5 h 17"/>
                <a:gd name="T36" fmla="*/ 307 w 394"/>
                <a:gd name="T37" fmla="*/ 4 h 17"/>
                <a:gd name="T38" fmla="*/ 294 w 394"/>
                <a:gd name="T39" fmla="*/ 4 h 17"/>
                <a:gd name="T40" fmla="*/ 291 w 394"/>
                <a:gd name="T41" fmla="*/ 8 h 17"/>
                <a:gd name="T42" fmla="*/ 310 w 394"/>
                <a:gd name="T43" fmla="*/ 7 h 17"/>
                <a:gd name="T44" fmla="*/ 49 w 394"/>
                <a:gd name="T45" fmla="*/ 14 h 17"/>
                <a:gd name="T46" fmla="*/ 0 w 394"/>
                <a:gd name="T47" fmla="*/ 14 h 17"/>
                <a:gd name="T48" fmla="*/ 0 w 394"/>
                <a:gd name="T49" fmla="*/ 16 h 17"/>
                <a:gd name="T50" fmla="*/ 49 w 394"/>
                <a:gd name="T51" fmla="*/ 14 h 17"/>
                <a:gd name="T52" fmla="*/ 285 w 394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94" h="17">
                  <a:moveTo>
                    <a:pt x="285" y="0"/>
                  </a:moveTo>
                  <a:lnTo>
                    <a:pt x="285" y="8"/>
                  </a:lnTo>
                  <a:lnTo>
                    <a:pt x="56" y="14"/>
                  </a:lnTo>
                  <a:lnTo>
                    <a:pt x="60" y="11"/>
                  </a:lnTo>
                  <a:lnTo>
                    <a:pt x="107" y="11"/>
                  </a:lnTo>
                  <a:lnTo>
                    <a:pt x="107" y="5"/>
                  </a:lnTo>
                  <a:lnTo>
                    <a:pt x="129" y="5"/>
                  </a:lnTo>
                  <a:lnTo>
                    <a:pt x="129" y="4"/>
                  </a:lnTo>
                  <a:lnTo>
                    <a:pt x="285" y="0"/>
                  </a:lnTo>
                  <a:lnTo>
                    <a:pt x="393" y="5"/>
                  </a:lnTo>
                  <a:lnTo>
                    <a:pt x="359" y="5"/>
                  </a:lnTo>
                  <a:lnTo>
                    <a:pt x="359" y="6"/>
                  </a:lnTo>
                  <a:lnTo>
                    <a:pt x="393" y="5"/>
                  </a:lnTo>
                  <a:lnTo>
                    <a:pt x="310" y="7"/>
                  </a:lnTo>
                  <a:lnTo>
                    <a:pt x="309" y="7"/>
                  </a:lnTo>
                  <a:lnTo>
                    <a:pt x="324" y="1"/>
                  </a:lnTo>
                  <a:lnTo>
                    <a:pt x="324" y="0"/>
                  </a:lnTo>
                  <a:lnTo>
                    <a:pt x="309" y="5"/>
                  </a:lnTo>
                  <a:lnTo>
                    <a:pt x="307" y="4"/>
                  </a:lnTo>
                  <a:lnTo>
                    <a:pt x="294" y="4"/>
                  </a:lnTo>
                  <a:lnTo>
                    <a:pt x="291" y="8"/>
                  </a:lnTo>
                  <a:lnTo>
                    <a:pt x="310" y="7"/>
                  </a:lnTo>
                  <a:lnTo>
                    <a:pt x="49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49" y="14"/>
                  </a:lnTo>
                  <a:lnTo>
                    <a:pt x="28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8" name="Freeform 40"/>
            <p:cNvSpPr>
              <a:spLocks noChangeAspect="1"/>
            </p:cNvSpPr>
            <p:nvPr/>
          </p:nvSpPr>
          <p:spPr bwMode="auto">
            <a:xfrm>
              <a:off x="711" y="3032"/>
              <a:ext cx="448" cy="19"/>
            </a:xfrm>
            <a:custGeom>
              <a:avLst/>
              <a:gdLst>
                <a:gd name="T0" fmla="*/ 393 w 448"/>
                <a:gd name="T1" fmla="*/ 0 h 19"/>
                <a:gd name="T2" fmla="*/ 447 w 448"/>
                <a:gd name="T3" fmla="*/ 0 h 19"/>
                <a:gd name="T4" fmla="*/ 438 w 448"/>
                <a:gd name="T5" fmla="*/ 6 h 19"/>
                <a:gd name="T6" fmla="*/ 2 w 448"/>
                <a:gd name="T7" fmla="*/ 18 h 19"/>
                <a:gd name="T8" fmla="*/ 0 w 448"/>
                <a:gd name="T9" fmla="*/ 9 h 19"/>
                <a:gd name="T10" fmla="*/ 49 w 448"/>
                <a:gd name="T11" fmla="*/ 8 h 19"/>
                <a:gd name="T12" fmla="*/ 56 w 448"/>
                <a:gd name="T13" fmla="*/ 8 h 19"/>
                <a:gd name="T14" fmla="*/ 286 w 448"/>
                <a:gd name="T15" fmla="*/ 2 h 19"/>
                <a:gd name="T16" fmla="*/ 292 w 448"/>
                <a:gd name="T17" fmla="*/ 2 h 19"/>
                <a:gd name="T18" fmla="*/ 310 w 448"/>
                <a:gd name="T19" fmla="*/ 2 h 19"/>
                <a:gd name="T20" fmla="*/ 311 w 448"/>
                <a:gd name="T21" fmla="*/ 2 h 19"/>
                <a:gd name="T22" fmla="*/ 357 w 448"/>
                <a:gd name="T23" fmla="*/ 2 h 19"/>
                <a:gd name="T24" fmla="*/ 359 w 448"/>
                <a:gd name="T25" fmla="*/ 1 h 19"/>
                <a:gd name="T26" fmla="*/ 393 w 448"/>
                <a:gd name="T27" fmla="*/ 0 h 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48" h="19">
                  <a:moveTo>
                    <a:pt x="393" y="0"/>
                  </a:moveTo>
                  <a:lnTo>
                    <a:pt x="447" y="0"/>
                  </a:lnTo>
                  <a:lnTo>
                    <a:pt x="438" y="6"/>
                  </a:lnTo>
                  <a:lnTo>
                    <a:pt x="2" y="18"/>
                  </a:lnTo>
                  <a:lnTo>
                    <a:pt x="0" y="9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286" y="2"/>
                  </a:lnTo>
                  <a:lnTo>
                    <a:pt x="292" y="2"/>
                  </a:lnTo>
                  <a:lnTo>
                    <a:pt x="310" y="2"/>
                  </a:lnTo>
                  <a:lnTo>
                    <a:pt x="311" y="2"/>
                  </a:lnTo>
                  <a:lnTo>
                    <a:pt x="357" y="2"/>
                  </a:lnTo>
                  <a:lnTo>
                    <a:pt x="359" y="1"/>
                  </a:lnTo>
                  <a:lnTo>
                    <a:pt x="393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19" name="Freeform 41"/>
            <p:cNvSpPr>
              <a:spLocks noChangeAspect="1"/>
            </p:cNvSpPr>
            <p:nvPr/>
          </p:nvSpPr>
          <p:spPr bwMode="auto">
            <a:xfrm>
              <a:off x="714" y="3038"/>
              <a:ext cx="437" cy="20"/>
            </a:xfrm>
            <a:custGeom>
              <a:avLst/>
              <a:gdLst>
                <a:gd name="T0" fmla="*/ 436 w 437"/>
                <a:gd name="T1" fmla="*/ 0 h 20"/>
                <a:gd name="T2" fmla="*/ 425 w 437"/>
                <a:gd name="T3" fmla="*/ 8 h 20"/>
                <a:gd name="T4" fmla="*/ 1 w 437"/>
                <a:gd name="T5" fmla="*/ 19 h 20"/>
                <a:gd name="T6" fmla="*/ 0 w 437"/>
                <a:gd name="T7" fmla="*/ 11 h 20"/>
                <a:gd name="T8" fmla="*/ 436 w 437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7" h="20">
                  <a:moveTo>
                    <a:pt x="436" y="0"/>
                  </a:moveTo>
                  <a:lnTo>
                    <a:pt x="425" y="8"/>
                  </a:lnTo>
                  <a:lnTo>
                    <a:pt x="1" y="19"/>
                  </a:lnTo>
                  <a:lnTo>
                    <a:pt x="0" y="11"/>
                  </a:lnTo>
                  <a:lnTo>
                    <a:pt x="43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0" name="Freeform 42"/>
            <p:cNvSpPr>
              <a:spLocks noChangeAspect="1"/>
            </p:cNvSpPr>
            <p:nvPr/>
          </p:nvSpPr>
          <p:spPr bwMode="auto">
            <a:xfrm>
              <a:off x="715" y="3046"/>
              <a:ext cx="425" cy="17"/>
            </a:xfrm>
            <a:custGeom>
              <a:avLst/>
              <a:gdLst>
                <a:gd name="T0" fmla="*/ 424 w 425"/>
                <a:gd name="T1" fmla="*/ 0 h 17"/>
                <a:gd name="T2" fmla="*/ 412 w 425"/>
                <a:gd name="T3" fmla="*/ 8 h 17"/>
                <a:gd name="T4" fmla="*/ 142 w 425"/>
                <a:gd name="T5" fmla="*/ 16 h 17"/>
                <a:gd name="T6" fmla="*/ 1 w 425"/>
                <a:gd name="T7" fmla="*/ 16 h 17"/>
                <a:gd name="T8" fmla="*/ 0 w 425"/>
                <a:gd name="T9" fmla="*/ 11 h 17"/>
                <a:gd name="T10" fmla="*/ 424 w 425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5" h="17">
                  <a:moveTo>
                    <a:pt x="424" y="0"/>
                  </a:moveTo>
                  <a:lnTo>
                    <a:pt x="412" y="8"/>
                  </a:lnTo>
                  <a:lnTo>
                    <a:pt x="142" y="16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424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1" name="Freeform 43"/>
            <p:cNvSpPr>
              <a:spLocks noChangeAspect="1"/>
            </p:cNvSpPr>
            <p:nvPr/>
          </p:nvSpPr>
          <p:spPr bwMode="auto">
            <a:xfrm>
              <a:off x="857" y="3054"/>
              <a:ext cx="272" cy="17"/>
            </a:xfrm>
            <a:custGeom>
              <a:avLst/>
              <a:gdLst>
                <a:gd name="T0" fmla="*/ 271 w 272"/>
                <a:gd name="T1" fmla="*/ 0 h 17"/>
                <a:gd name="T2" fmla="*/ 261 w 272"/>
                <a:gd name="T3" fmla="*/ 16 h 17"/>
                <a:gd name="T4" fmla="*/ 0 w 272"/>
                <a:gd name="T5" fmla="*/ 16 h 17"/>
                <a:gd name="T6" fmla="*/ 271 w 272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2" h="17">
                  <a:moveTo>
                    <a:pt x="271" y="0"/>
                  </a:moveTo>
                  <a:lnTo>
                    <a:pt x="261" y="16"/>
                  </a:lnTo>
                  <a:lnTo>
                    <a:pt x="0" y="16"/>
                  </a:lnTo>
                  <a:lnTo>
                    <a:pt x="271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2" name="Freeform 44"/>
            <p:cNvSpPr>
              <a:spLocks noChangeAspect="1"/>
            </p:cNvSpPr>
            <p:nvPr/>
          </p:nvSpPr>
          <p:spPr bwMode="auto">
            <a:xfrm>
              <a:off x="711" y="2922"/>
              <a:ext cx="448" cy="140"/>
            </a:xfrm>
            <a:custGeom>
              <a:avLst/>
              <a:gdLst>
                <a:gd name="T0" fmla="*/ 144 w 448"/>
                <a:gd name="T1" fmla="*/ 72 h 140"/>
                <a:gd name="T2" fmla="*/ 148 w 448"/>
                <a:gd name="T3" fmla="*/ 72 h 140"/>
                <a:gd name="T4" fmla="*/ 148 w 448"/>
                <a:gd name="T5" fmla="*/ 94 h 140"/>
                <a:gd name="T6" fmla="*/ 169 w 448"/>
                <a:gd name="T7" fmla="*/ 94 h 140"/>
                <a:gd name="T8" fmla="*/ 169 w 448"/>
                <a:gd name="T9" fmla="*/ 88 h 140"/>
                <a:gd name="T10" fmla="*/ 187 w 448"/>
                <a:gd name="T11" fmla="*/ 88 h 140"/>
                <a:gd name="T12" fmla="*/ 187 w 448"/>
                <a:gd name="T13" fmla="*/ 82 h 140"/>
                <a:gd name="T14" fmla="*/ 203 w 448"/>
                <a:gd name="T15" fmla="*/ 82 h 140"/>
                <a:gd name="T16" fmla="*/ 203 w 448"/>
                <a:gd name="T17" fmla="*/ 69 h 140"/>
                <a:gd name="T18" fmla="*/ 196 w 448"/>
                <a:gd name="T19" fmla="*/ 69 h 140"/>
                <a:gd name="T20" fmla="*/ 196 w 448"/>
                <a:gd name="T21" fmla="*/ 55 h 140"/>
                <a:gd name="T22" fmla="*/ 208 w 448"/>
                <a:gd name="T23" fmla="*/ 55 h 140"/>
                <a:gd name="T24" fmla="*/ 208 w 448"/>
                <a:gd name="T25" fmla="*/ 39 h 140"/>
                <a:gd name="T26" fmla="*/ 220 w 448"/>
                <a:gd name="T27" fmla="*/ 39 h 140"/>
                <a:gd name="T28" fmla="*/ 220 w 448"/>
                <a:gd name="T29" fmla="*/ 0 h 140"/>
                <a:gd name="T30" fmla="*/ 221 w 448"/>
                <a:gd name="T31" fmla="*/ 0 h 140"/>
                <a:gd name="T32" fmla="*/ 222 w 448"/>
                <a:gd name="T33" fmla="*/ 39 h 140"/>
                <a:gd name="T34" fmla="*/ 228 w 448"/>
                <a:gd name="T35" fmla="*/ 39 h 140"/>
                <a:gd name="T36" fmla="*/ 228 w 448"/>
                <a:gd name="T37" fmla="*/ 44 h 140"/>
                <a:gd name="T38" fmla="*/ 238 w 448"/>
                <a:gd name="T39" fmla="*/ 44 h 140"/>
                <a:gd name="T40" fmla="*/ 238 w 448"/>
                <a:gd name="T41" fmla="*/ 49 h 140"/>
                <a:gd name="T42" fmla="*/ 253 w 448"/>
                <a:gd name="T43" fmla="*/ 49 h 140"/>
                <a:gd name="T44" fmla="*/ 253 w 448"/>
                <a:gd name="T45" fmla="*/ 66 h 140"/>
                <a:gd name="T46" fmla="*/ 239 w 448"/>
                <a:gd name="T47" fmla="*/ 66 h 140"/>
                <a:gd name="T48" fmla="*/ 239 w 448"/>
                <a:gd name="T49" fmla="*/ 88 h 140"/>
                <a:gd name="T50" fmla="*/ 246 w 448"/>
                <a:gd name="T51" fmla="*/ 88 h 140"/>
                <a:gd name="T52" fmla="*/ 249 w 448"/>
                <a:gd name="T53" fmla="*/ 82 h 140"/>
                <a:gd name="T54" fmla="*/ 261 w 448"/>
                <a:gd name="T55" fmla="*/ 82 h 140"/>
                <a:gd name="T56" fmla="*/ 261 w 448"/>
                <a:gd name="T57" fmla="*/ 84 h 140"/>
                <a:gd name="T58" fmla="*/ 279 w 448"/>
                <a:gd name="T59" fmla="*/ 82 h 140"/>
                <a:gd name="T60" fmla="*/ 279 w 448"/>
                <a:gd name="T61" fmla="*/ 83 h 140"/>
                <a:gd name="T62" fmla="*/ 262 w 448"/>
                <a:gd name="T63" fmla="*/ 86 h 140"/>
                <a:gd name="T64" fmla="*/ 262 w 448"/>
                <a:gd name="T65" fmla="*/ 88 h 140"/>
                <a:gd name="T66" fmla="*/ 272 w 448"/>
                <a:gd name="T67" fmla="*/ 88 h 140"/>
                <a:gd name="T68" fmla="*/ 272 w 448"/>
                <a:gd name="T69" fmla="*/ 100 h 140"/>
                <a:gd name="T70" fmla="*/ 286 w 448"/>
                <a:gd name="T71" fmla="*/ 100 h 140"/>
                <a:gd name="T72" fmla="*/ 286 w 448"/>
                <a:gd name="T73" fmla="*/ 112 h 140"/>
                <a:gd name="T74" fmla="*/ 292 w 448"/>
                <a:gd name="T75" fmla="*/ 112 h 140"/>
                <a:gd name="T76" fmla="*/ 294 w 448"/>
                <a:gd name="T77" fmla="*/ 109 h 140"/>
                <a:gd name="T78" fmla="*/ 308 w 448"/>
                <a:gd name="T79" fmla="*/ 109 h 140"/>
                <a:gd name="T80" fmla="*/ 309 w 448"/>
                <a:gd name="T81" fmla="*/ 110 h 140"/>
                <a:gd name="T82" fmla="*/ 324 w 448"/>
                <a:gd name="T83" fmla="*/ 106 h 140"/>
                <a:gd name="T84" fmla="*/ 325 w 448"/>
                <a:gd name="T85" fmla="*/ 106 h 140"/>
                <a:gd name="T86" fmla="*/ 310 w 448"/>
                <a:gd name="T87" fmla="*/ 111 h 140"/>
                <a:gd name="T88" fmla="*/ 311 w 448"/>
                <a:gd name="T89" fmla="*/ 112 h 140"/>
                <a:gd name="T90" fmla="*/ 357 w 448"/>
                <a:gd name="T91" fmla="*/ 112 h 140"/>
                <a:gd name="T92" fmla="*/ 360 w 448"/>
                <a:gd name="T93" fmla="*/ 110 h 140"/>
                <a:gd name="T94" fmla="*/ 447 w 448"/>
                <a:gd name="T95" fmla="*/ 110 h 140"/>
                <a:gd name="T96" fmla="*/ 407 w 448"/>
                <a:gd name="T97" fmla="*/ 139 h 140"/>
                <a:gd name="T98" fmla="*/ 5 w 448"/>
                <a:gd name="T99" fmla="*/ 139 h 140"/>
                <a:gd name="T100" fmla="*/ 0 w 448"/>
                <a:gd name="T101" fmla="*/ 118 h 140"/>
                <a:gd name="T102" fmla="*/ 56 w 448"/>
                <a:gd name="T103" fmla="*/ 118 h 140"/>
                <a:gd name="T104" fmla="*/ 60 w 448"/>
                <a:gd name="T105" fmla="*/ 116 h 140"/>
                <a:gd name="T106" fmla="*/ 107 w 448"/>
                <a:gd name="T107" fmla="*/ 116 h 140"/>
                <a:gd name="T108" fmla="*/ 107 w 448"/>
                <a:gd name="T109" fmla="*/ 110 h 140"/>
                <a:gd name="T110" fmla="*/ 129 w 448"/>
                <a:gd name="T111" fmla="*/ 110 h 140"/>
                <a:gd name="T112" fmla="*/ 129 w 448"/>
                <a:gd name="T113" fmla="*/ 94 h 140"/>
                <a:gd name="T114" fmla="*/ 144 w 448"/>
                <a:gd name="T115" fmla="*/ 94 h 140"/>
                <a:gd name="T116" fmla="*/ 144 w 448"/>
                <a:gd name="T117" fmla="*/ 72 h 14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8" h="140">
                  <a:moveTo>
                    <a:pt x="144" y="72"/>
                  </a:moveTo>
                  <a:lnTo>
                    <a:pt x="148" y="72"/>
                  </a:lnTo>
                  <a:lnTo>
                    <a:pt x="148" y="94"/>
                  </a:lnTo>
                  <a:lnTo>
                    <a:pt x="169" y="94"/>
                  </a:lnTo>
                  <a:lnTo>
                    <a:pt x="169" y="88"/>
                  </a:lnTo>
                  <a:lnTo>
                    <a:pt x="187" y="88"/>
                  </a:lnTo>
                  <a:lnTo>
                    <a:pt x="187" y="82"/>
                  </a:lnTo>
                  <a:lnTo>
                    <a:pt x="203" y="82"/>
                  </a:lnTo>
                  <a:lnTo>
                    <a:pt x="203" y="69"/>
                  </a:lnTo>
                  <a:lnTo>
                    <a:pt x="196" y="69"/>
                  </a:lnTo>
                  <a:lnTo>
                    <a:pt x="196" y="55"/>
                  </a:lnTo>
                  <a:lnTo>
                    <a:pt x="208" y="55"/>
                  </a:lnTo>
                  <a:lnTo>
                    <a:pt x="208" y="39"/>
                  </a:lnTo>
                  <a:lnTo>
                    <a:pt x="220" y="39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39"/>
                  </a:lnTo>
                  <a:lnTo>
                    <a:pt x="228" y="39"/>
                  </a:lnTo>
                  <a:lnTo>
                    <a:pt x="228" y="44"/>
                  </a:lnTo>
                  <a:lnTo>
                    <a:pt x="238" y="44"/>
                  </a:lnTo>
                  <a:lnTo>
                    <a:pt x="238" y="49"/>
                  </a:lnTo>
                  <a:lnTo>
                    <a:pt x="253" y="49"/>
                  </a:lnTo>
                  <a:lnTo>
                    <a:pt x="253" y="66"/>
                  </a:lnTo>
                  <a:lnTo>
                    <a:pt x="239" y="66"/>
                  </a:lnTo>
                  <a:lnTo>
                    <a:pt x="239" y="88"/>
                  </a:lnTo>
                  <a:lnTo>
                    <a:pt x="246" y="88"/>
                  </a:lnTo>
                  <a:lnTo>
                    <a:pt x="249" y="82"/>
                  </a:lnTo>
                  <a:lnTo>
                    <a:pt x="261" y="82"/>
                  </a:lnTo>
                  <a:lnTo>
                    <a:pt x="261" y="84"/>
                  </a:lnTo>
                  <a:lnTo>
                    <a:pt x="279" y="82"/>
                  </a:lnTo>
                  <a:lnTo>
                    <a:pt x="279" y="83"/>
                  </a:lnTo>
                  <a:lnTo>
                    <a:pt x="262" y="86"/>
                  </a:lnTo>
                  <a:lnTo>
                    <a:pt x="262" y="88"/>
                  </a:lnTo>
                  <a:lnTo>
                    <a:pt x="272" y="88"/>
                  </a:lnTo>
                  <a:lnTo>
                    <a:pt x="272" y="100"/>
                  </a:lnTo>
                  <a:lnTo>
                    <a:pt x="286" y="100"/>
                  </a:lnTo>
                  <a:lnTo>
                    <a:pt x="286" y="112"/>
                  </a:lnTo>
                  <a:lnTo>
                    <a:pt x="292" y="112"/>
                  </a:lnTo>
                  <a:lnTo>
                    <a:pt x="294" y="109"/>
                  </a:lnTo>
                  <a:lnTo>
                    <a:pt x="308" y="109"/>
                  </a:lnTo>
                  <a:lnTo>
                    <a:pt x="309" y="110"/>
                  </a:lnTo>
                  <a:lnTo>
                    <a:pt x="324" y="106"/>
                  </a:lnTo>
                  <a:lnTo>
                    <a:pt x="325" y="106"/>
                  </a:lnTo>
                  <a:lnTo>
                    <a:pt x="310" y="111"/>
                  </a:lnTo>
                  <a:lnTo>
                    <a:pt x="311" y="112"/>
                  </a:lnTo>
                  <a:lnTo>
                    <a:pt x="357" y="112"/>
                  </a:lnTo>
                  <a:lnTo>
                    <a:pt x="360" y="110"/>
                  </a:lnTo>
                  <a:lnTo>
                    <a:pt x="447" y="110"/>
                  </a:lnTo>
                  <a:lnTo>
                    <a:pt x="407" y="139"/>
                  </a:lnTo>
                  <a:lnTo>
                    <a:pt x="5" y="139"/>
                  </a:lnTo>
                  <a:lnTo>
                    <a:pt x="0" y="118"/>
                  </a:lnTo>
                  <a:lnTo>
                    <a:pt x="56" y="118"/>
                  </a:lnTo>
                  <a:lnTo>
                    <a:pt x="60" y="116"/>
                  </a:lnTo>
                  <a:lnTo>
                    <a:pt x="107" y="116"/>
                  </a:lnTo>
                  <a:lnTo>
                    <a:pt x="107" y="110"/>
                  </a:lnTo>
                  <a:lnTo>
                    <a:pt x="129" y="110"/>
                  </a:lnTo>
                  <a:lnTo>
                    <a:pt x="129" y="94"/>
                  </a:lnTo>
                  <a:lnTo>
                    <a:pt x="144" y="94"/>
                  </a:lnTo>
                  <a:lnTo>
                    <a:pt x="144" y="7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3" name="Freeform 45"/>
            <p:cNvSpPr>
              <a:spLocks noChangeAspect="1"/>
            </p:cNvSpPr>
            <p:nvPr/>
          </p:nvSpPr>
          <p:spPr bwMode="auto">
            <a:xfrm>
              <a:off x="954" y="297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4" name="Freeform 46"/>
            <p:cNvSpPr>
              <a:spLocks noChangeAspect="1"/>
            </p:cNvSpPr>
            <p:nvPr/>
          </p:nvSpPr>
          <p:spPr bwMode="auto">
            <a:xfrm>
              <a:off x="958" y="29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5" name="Freeform 47"/>
            <p:cNvSpPr>
              <a:spLocks noChangeAspect="1"/>
            </p:cNvSpPr>
            <p:nvPr/>
          </p:nvSpPr>
          <p:spPr bwMode="auto">
            <a:xfrm>
              <a:off x="909" y="29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6" name="Freeform 48"/>
            <p:cNvSpPr>
              <a:spLocks noChangeAspect="1"/>
            </p:cNvSpPr>
            <p:nvPr/>
          </p:nvSpPr>
          <p:spPr bwMode="auto">
            <a:xfrm>
              <a:off x="902" y="300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7" name="Freeform 49"/>
            <p:cNvSpPr>
              <a:spLocks noChangeAspect="1"/>
            </p:cNvSpPr>
            <p:nvPr/>
          </p:nvSpPr>
          <p:spPr bwMode="auto">
            <a:xfrm>
              <a:off x="929" y="296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28" name="Freeform 50"/>
            <p:cNvSpPr>
              <a:spLocks noChangeAspect="1"/>
            </p:cNvSpPr>
            <p:nvPr/>
          </p:nvSpPr>
          <p:spPr bwMode="auto">
            <a:xfrm>
              <a:off x="938" y="296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3331" name="Group 51"/>
          <p:cNvGrpSpPr>
            <a:grpSpLocks noChangeAspect="1"/>
          </p:cNvGrpSpPr>
          <p:nvPr/>
        </p:nvGrpSpPr>
        <p:grpSpPr bwMode="auto">
          <a:xfrm>
            <a:off x="6477000" y="1600200"/>
            <a:ext cx="490538" cy="149225"/>
            <a:chOff x="4222" y="1673"/>
            <a:chExt cx="416" cy="126"/>
          </a:xfrm>
        </p:grpSpPr>
        <p:sp>
          <p:nvSpPr>
            <p:cNvPr id="13475" name="Freeform 52" descr="90%"/>
            <p:cNvSpPr>
              <a:spLocks noChangeAspect="1"/>
            </p:cNvSpPr>
            <p:nvPr/>
          </p:nvSpPr>
          <p:spPr bwMode="auto">
            <a:xfrm>
              <a:off x="4427" y="1673"/>
              <a:ext cx="17" cy="17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6" name="Freeform 53" descr="90%"/>
            <p:cNvSpPr>
              <a:spLocks noChangeAspect="1"/>
            </p:cNvSpPr>
            <p:nvPr/>
          </p:nvSpPr>
          <p:spPr bwMode="auto">
            <a:xfrm>
              <a:off x="4427" y="1675"/>
              <a:ext cx="17" cy="17"/>
            </a:xfrm>
            <a:custGeom>
              <a:avLst/>
              <a:gdLst>
                <a:gd name="T0" fmla="*/ 8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8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7" name="Freeform 54" descr="90%"/>
            <p:cNvSpPr>
              <a:spLocks noChangeAspect="1"/>
            </p:cNvSpPr>
            <p:nvPr/>
          </p:nvSpPr>
          <p:spPr bwMode="auto">
            <a:xfrm>
              <a:off x="4427" y="1681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8" name="Freeform 55" descr="90%"/>
            <p:cNvSpPr>
              <a:spLocks noChangeAspect="1"/>
            </p:cNvSpPr>
            <p:nvPr/>
          </p:nvSpPr>
          <p:spPr bwMode="auto">
            <a:xfrm>
              <a:off x="4427" y="168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9" name="Freeform 56" descr="90%"/>
            <p:cNvSpPr>
              <a:spLocks noChangeAspect="1"/>
            </p:cNvSpPr>
            <p:nvPr/>
          </p:nvSpPr>
          <p:spPr bwMode="auto">
            <a:xfrm>
              <a:off x="4427" y="1694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0" name="Freeform 57" descr="90%"/>
            <p:cNvSpPr>
              <a:spLocks noChangeAspect="1"/>
            </p:cNvSpPr>
            <p:nvPr/>
          </p:nvSpPr>
          <p:spPr bwMode="auto">
            <a:xfrm>
              <a:off x="4415" y="1699"/>
              <a:ext cx="21" cy="17"/>
            </a:xfrm>
            <a:custGeom>
              <a:avLst/>
              <a:gdLst>
                <a:gd name="T0" fmla="*/ 13 w 21"/>
                <a:gd name="T1" fmla="*/ 0 h 17"/>
                <a:gd name="T2" fmla="*/ 14 w 21"/>
                <a:gd name="T3" fmla="*/ 14 h 17"/>
                <a:gd name="T4" fmla="*/ 20 w 21"/>
                <a:gd name="T5" fmla="*/ 14 h 17"/>
                <a:gd name="T6" fmla="*/ 0 w 21"/>
                <a:gd name="T7" fmla="*/ 16 h 17"/>
                <a:gd name="T8" fmla="*/ 0 w 21"/>
                <a:gd name="T9" fmla="*/ 14 h 17"/>
                <a:gd name="T10" fmla="*/ 12 w 21"/>
                <a:gd name="T11" fmla="*/ 14 h 17"/>
                <a:gd name="T12" fmla="*/ 12 w 21"/>
                <a:gd name="T13" fmla="*/ 0 h 17"/>
                <a:gd name="T14" fmla="*/ 13 w 21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" h="17">
                  <a:moveTo>
                    <a:pt x="13" y="0"/>
                  </a:moveTo>
                  <a:lnTo>
                    <a:pt x="14" y="14"/>
                  </a:lnTo>
                  <a:lnTo>
                    <a:pt x="20" y="14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12" y="14"/>
                  </a:lnTo>
                  <a:lnTo>
                    <a:pt x="12" y="0"/>
                  </a:lnTo>
                  <a:lnTo>
                    <a:pt x="13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1" name="Freeform 58" descr="90%"/>
            <p:cNvSpPr>
              <a:spLocks noChangeAspect="1"/>
            </p:cNvSpPr>
            <p:nvPr/>
          </p:nvSpPr>
          <p:spPr bwMode="auto">
            <a:xfrm>
              <a:off x="4415" y="1705"/>
              <a:ext cx="29" cy="17"/>
            </a:xfrm>
            <a:custGeom>
              <a:avLst/>
              <a:gdLst>
                <a:gd name="T0" fmla="*/ 19 w 29"/>
                <a:gd name="T1" fmla="*/ 0 h 17"/>
                <a:gd name="T2" fmla="*/ 19 w 29"/>
                <a:gd name="T3" fmla="*/ 10 h 17"/>
                <a:gd name="T4" fmla="*/ 28 w 29"/>
                <a:gd name="T5" fmla="*/ 10 h 17"/>
                <a:gd name="T6" fmla="*/ 28 w 29"/>
                <a:gd name="T7" fmla="*/ 14 h 17"/>
                <a:gd name="T8" fmla="*/ 23 w 29"/>
                <a:gd name="T9" fmla="*/ 14 h 17"/>
                <a:gd name="T10" fmla="*/ 23 w 29"/>
                <a:gd name="T11" fmla="*/ 12 h 17"/>
                <a:gd name="T12" fmla="*/ 17 w 29"/>
                <a:gd name="T13" fmla="*/ 12 h 17"/>
                <a:gd name="T14" fmla="*/ 17 w 29"/>
                <a:gd name="T15" fmla="*/ 16 h 17"/>
                <a:gd name="T16" fmla="*/ 0 w 29"/>
                <a:gd name="T17" fmla="*/ 16 h 17"/>
                <a:gd name="T18" fmla="*/ 0 w 29"/>
                <a:gd name="T19" fmla="*/ 1 h 17"/>
                <a:gd name="T20" fmla="*/ 19 w 29"/>
                <a:gd name="T21" fmla="*/ 0 h 17"/>
                <a:gd name="T22" fmla="*/ 9 w 29"/>
                <a:gd name="T23" fmla="*/ 4 h 17"/>
                <a:gd name="T24" fmla="*/ 9 w 29"/>
                <a:gd name="T25" fmla="*/ 10 h 17"/>
                <a:gd name="T26" fmla="*/ 17 w 29"/>
                <a:gd name="T27" fmla="*/ 10 h 17"/>
                <a:gd name="T28" fmla="*/ 17 w 29"/>
                <a:gd name="T29" fmla="*/ 4 h 17"/>
                <a:gd name="T30" fmla="*/ 9 w 29"/>
                <a:gd name="T31" fmla="*/ 4 h 17"/>
                <a:gd name="T32" fmla="*/ 19 w 29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9" h="17">
                  <a:moveTo>
                    <a:pt x="19" y="0"/>
                  </a:moveTo>
                  <a:lnTo>
                    <a:pt x="19" y="10"/>
                  </a:lnTo>
                  <a:lnTo>
                    <a:pt x="28" y="10"/>
                  </a:lnTo>
                  <a:lnTo>
                    <a:pt x="28" y="14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17" y="12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1"/>
                  </a:lnTo>
                  <a:lnTo>
                    <a:pt x="19" y="0"/>
                  </a:lnTo>
                  <a:lnTo>
                    <a:pt x="9" y="4"/>
                  </a:lnTo>
                  <a:lnTo>
                    <a:pt x="9" y="10"/>
                  </a:lnTo>
                  <a:lnTo>
                    <a:pt x="17" y="10"/>
                  </a:lnTo>
                  <a:lnTo>
                    <a:pt x="17" y="4"/>
                  </a:lnTo>
                  <a:lnTo>
                    <a:pt x="9" y="4"/>
                  </a:lnTo>
                  <a:lnTo>
                    <a:pt x="19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2" name="Freeform 59" descr="90%"/>
            <p:cNvSpPr>
              <a:spLocks noChangeAspect="1"/>
            </p:cNvSpPr>
            <p:nvPr/>
          </p:nvSpPr>
          <p:spPr bwMode="auto">
            <a:xfrm>
              <a:off x="4415" y="1711"/>
              <a:ext cx="44" cy="17"/>
            </a:xfrm>
            <a:custGeom>
              <a:avLst/>
              <a:gdLst>
                <a:gd name="T0" fmla="*/ 28 w 44"/>
                <a:gd name="T1" fmla="*/ 0 h 17"/>
                <a:gd name="T2" fmla="*/ 28 w 44"/>
                <a:gd name="T3" fmla="*/ 6 h 17"/>
                <a:gd name="T4" fmla="*/ 43 w 44"/>
                <a:gd name="T5" fmla="*/ 6 h 17"/>
                <a:gd name="T6" fmla="*/ 43 w 44"/>
                <a:gd name="T7" fmla="*/ 14 h 17"/>
                <a:gd name="T8" fmla="*/ 0 w 44"/>
                <a:gd name="T9" fmla="*/ 16 h 17"/>
                <a:gd name="T10" fmla="*/ 0 w 44"/>
                <a:gd name="T11" fmla="*/ 1 h 17"/>
                <a:gd name="T12" fmla="*/ 17 w 44"/>
                <a:gd name="T13" fmla="*/ 1 h 17"/>
                <a:gd name="T14" fmla="*/ 17 w 44"/>
                <a:gd name="T15" fmla="*/ 4 h 17"/>
                <a:gd name="T16" fmla="*/ 23 w 44"/>
                <a:gd name="T17" fmla="*/ 4 h 17"/>
                <a:gd name="T18" fmla="*/ 23 w 44"/>
                <a:gd name="T19" fmla="*/ 0 h 17"/>
                <a:gd name="T20" fmla="*/ 28 w 44"/>
                <a:gd name="T21" fmla="*/ 0 h 17"/>
                <a:gd name="T22" fmla="*/ 33 w 44"/>
                <a:gd name="T23" fmla="*/ 9 h 17"/>
                <a:gd name="T24" fmla="*/ 33 w 44"/>
                <a:gd name="T25" fmla="*/ 12 h 17"/>
                <a:gd name="T26" fmla="*/ 40 w 44"/>
                <a:gd name="T27" fmla="*/ 12 h 17"/>
                <a:gd name="T28" fmla="*/ 40 w 44"/>
                <a:gd name="T29" fmla="*/ 9 h 17"/>
                <a:gd name="T30" fmla="*/ 33 w 44"/>
                <a:gd name="T31" fmla="*/ 9 h 17"/>
                <a:gd name="T32" fmla="*/ 28 w 44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4" h="17">
                  <a:moveTo>
                    <a:pt x="28" y="0"/>
                  </a:moveTo>
                  <a:lnTo>
                    <a:pt x="28" y="6"/>
                  </a:lnTo>
                  <a:lnTo>
                    <a:pt x="43" y="6"/>
                  </a:lnTo>
                  <a:lnTo>
                    <a:pt x="43" y="14"/>
                  </a:lnTo>
                  <a:lnTo>
                    <a:pt x="0" y="16"/>
                  </a:lnTo>
                  <a:lnTo>
                    <a:pt x="0" y="1"/>
                  </a:lnTo>
                  <a:lnTo>
                    <a:pt x="17" y="1"/>
                  </a:lnTo>
                  <a:lnTo>
                    <a:pt x="17" y="4"/>
                  </a:lnTo>
                  <a:lnTo>
                    <a:pt x="23" y="4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9"/>
                  </a:lnTo>
                  <a:lnTo>
                    <a:pt x="33" y="12"/>
                  </a:lnTo>
                  <a:lnTo>
                    <a:pt x="40" y="12"/>
                  </a:lnTo>
                  <a:lnTo>
                    <a:pt x="40" y="9"/>
                  </a:lnTo>
                  <a:lnTo>
                    <a:pt x="33" y="9"/>
                  </a:lnTo>
                  <a:lnTo>
                    <a:pt x="2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3" name="Freeform 60" descr="90%"/>
            <p:cNvSpPr>
              <a:spLocks noChangeAspect="1"/>
            </p:cNvSpPr>
            <p:nvPr/>
          </p:nvSpPr>
          <p:spPr bwMode="auto">
            <a:xfrm>
              <a:off x="4404" y="1718"/>
              <a:ext cx="55" cy="17"/>
            </a:xfrm>
            <a:custGeom>
              <a:avLst/>
              <a:gdLst>
                <a:gd name="T0" fmla="*/ 54 w 55"/>
                <a:gd name="T1" fmla="*/ 0 h 17"/>
                <a:gd name="T2" fmla="*/ 54 w 55"/>
                <a:gd name="T3" fmla="*/ 13 h 17"/>
                <a:gd name="T4" fmla="*/ 0 w 55"/>
                <a:gd name="T5" fmla="*/ 16 h 17"/>
                <a:gd name="T6" fmla="*/ 0 w 55"/>
                <a:gd name="T7" fmla="*/ 3 h 17"/>
                <a:gd name="T8" fmla="*/ 11 w 55"/>
                <a:gd name="T9" fmla="*/ 3 h 17"/>
                <a:gd name="T10" fmla="*/ 11 w 55"/>
                <a:gd name="T11" fmla="*/ 1 h 17"/>
                <a:gd name="T12" fmla="*/ 54 w 55"/>
                <a:gd name="T13" fmla="*/ 0 h 17"/>
                <a:gd name="T14" fmla="*/ 47 w 55"/>
                <a:gd name="T15" fmla="*/ 1 h 17"/>
                <a:gd name="T16" fmla="*/ 47 w 55"/>
                <a:gd name="T17" fmla="*/ 5 h 17"/>
                <a:gd name="T18" fmla="*/ 51 w 55"/>
                <a:gd name="T19" fmla="*/ 5 h 17"/>
                <a:gd name="T20" fmla="*/ 51 w 55"/>
                <a:gd name="T21" fmla="*/ 1 h 17"/>
                <a:gd name="T22" fmla="*/ 47 w 55"/>
                <a:gd name="T23" fmla="*/ 1 h 17"/>
                <a:gd name="T24" fmla="*/ 1 w 55"/>
                <a:gd name="T25" fmla="*/ 7 h 17"/>
                <a:gd name="T26" fmla="*/ 1 w 55"/>
                <a:gd name="T27" fmla="*/ 14 h 17"/>
                <a:gd name="T28" fmla="*/ 9 w 55"/>
                <a:gd name="T29" fmla="*/ 14 h 17"/>
                <a:gd name="T30" fmla="*/ 9 w 55"/>
                <a:gd name="T31" fmla="*/ 7 h 17"/>
                <a:gd name="T32" fmla="*/ 1 w 55"/>
                <a:gd name="T33" fmla="*/ 7 h 17"/>
                <a:gd name="T34" fmla="*/ 54 w 55"/>
                <a:gd name="T35" fmla="*/ 0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5" h="17">
                  <a:moveTo>
                    <a:pt x="54" y="0"/>
                  </a:moveTo>
                  <a:lnTo>
                    <a:pt x="54" y="13"/>
                  </a:lnTo>
                  <a:lnTo>
                    <a:pt x="0" y="16"/>
                  </a:lnTo>
                  <a:lnTo>
                    <a:pt x="0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47" y="5"/>
                  </a:lnTo>
                  <a:lnTo>
                    <a:pt x="51" y="5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1" y="7"/>
                  </a:lnTo>
                  <a:lnTo>
                    <a:pt x="1" y="14"/>
                  </a:lnTo>
                  <a:lnTo>
                    <a:pt x="9" y="14"/>
                  </a:lnTo>
                  <a:lnTo>
                    <a:pt x="9" y="7"/>
                  </a:lnTo>
                  <a:lnTo>
                    <a:pt x="1" y="7"/>
                  </a:lnTo>
                  <a:lnTo>
                    <a:pt x="54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4" name="Freeform 61" descr="90%"/>
            <p:cNvSpPr>
              <a:spLocks noChangeAspect="1"/>
            </p:cNvSpPr>
            <p:nvPr/>
          </p:nvSpPr>
          <p:spPr bwMode="auto">
            <a:xfrm>
              <a:off x="4404" y="1723"/>
              <a:ext cx="55" cy="17"/>
            </a:xfrm>
            <a:custGeom>
              <a:avLst/>
              <a:gdLst>
                <a:gd name="T0" fmla="*/ 54 w 55"/>
                <a:gd name="T1" fmla="*/ 0 h 17"/>
                <a:gd name="T2" fmla="*/ 54 w 55"/>
                <a:gd name="T3" fmla="*/ 10 h 17"/>
                <a:gd name="T4" fmla="*/ 40 w 55"/>
                <a:gd name="T5" fmla="*/ 10 h 17"/>
                <a:gd name="T6" fmla="*/ 40 w 55"/>
                <a:gd name="T7" fmla="*/ 14 h 17"/>
                <a:gd name="T8" fmla="*/ 6 w 55"/>
                <a:gd name="T9" fmla="*/ 16 h 17"/>
                <a:gd name="T10" fmla="*/ 6 w 55"/>
                <a:gd name="T11" fmla="*/ 15 h 17"/>
                <a:gd name="T12" fmla="*/ 0 w 55"/>
                <a:gd name="T13" fmla="*/ 15 h 17"/>
                <a:gd name="T14" fmla="*/ 0 w 55"/>
                <a:gd name="T15" fmla="*/ 2 h 17"/>
                <a:gd name="T16" fmla="*/ 54 w 5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17">
                  <a:moveTo>
                    <a:pt x="54" y="0"/>
                  </a:moveTo>
                  <a:lnTo>
                    <a:pt x="54" y="10"/>
                  </a:lnTo>
                  <a:lnTo>
                    <a:pt x="40" y="10"/>
                  </a:lnTo>
                  <a:lnTo>
                    <a:pt x="40" y="14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2"/>
                  </a:lnTo>
                  <a:lnTo>
                    <a:pt x="54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5" name="Freeform 62" descr="90%"/>
            <p:cNvSpPr>
              <a:spLocks noChangeAspect="1"/>
            </p:cNvSpPr>
            <p:nvPr/>
          </p:nvSpPr>
          <p:spPr bwMode="auto">
            <a:xfrm>
              <a:off x="4356" y="1730"/>
              <a:ext cx="90" cy="17"/>
            </a:xfrm>
            <a:custGeom>
              <a:avLst/>
              <a:gdLst>
                <a:gd name="T0" fmla="*/ 89 w 90"/>
                <a:gd name="T1" fmla="*/ 0 h 17"/>
                <a:gd name="T2" fmla="*/ 89 w 90"/>
                <a:gd name="T3" fmla="*/ 12 h 17"/>
                <a:gd name="T4" fmla="*/ 54 w 90"/>
                <a:gd name="T5" fmla="*/ 13 h 17"/>
                <a:gd name="T6" fmla="*/ 54 w 90"/>
                <a:gd name="T7" fmla="*/ 1 h 17"/>
                <a:gd name="T8" fmla="*/ 89 w 90"/>
                <a:gd name="T9" fmla="*/ 0 h 17"/>
                <a:gd name="T10" fmla="*/ 3 w 90"/>
                <a:gd name="T11" fmla="*/ 16 h 17"/>
                <a:gd name="T12" fmla="*/ 3 w 90"/>
                <a:gd name="T13" fmla="*/ 5 h 17"/>
                <a:gd name="T14" fmla="*/ 0 w 90"/>
                <a:gd name="T15" fmla="*/ 5 h 17"/>
                <a:gd name="T16" fmla="*/ 0 w 90"/>
                <a:gd name="T17" fmla="*/ 16 h 17"/>
                <a:gd name="T18" fmla="*/ 3 w 90"/>
                <a:gd name="T19" fmla="*/ 16 h 17"/>
                <a:gd name="T20" fmla="*/ 89 w 90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0" h="17">
                  <a:moveTo>
                    <a:pt x="89" y="0"/>
                  </a:moveTo>
                  <a:lnTo>
                    <a:pt x="89" y="12"/>
                  </a:lnTo>
                  <a:lnTo>
                    <a:pt x="54" y="13"/>
                  </a:lnTo>
                  <a:lnTo>
                    <a:pt x="54" y="1"/>
                  </a:lnTo>
                  <a:lnTo>
                    <a:pt x="89" y="0"/>
                  </a:lnTo>
                  <a:lnTo>
                    <a:pt x="3" y="16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89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6" name="Freeform 63" descr="90%"/>
            <p:cNvSpPr>
              <a:spLocks noChangeAspect="1"/>
            </p:cNvSpPr>
            <p:nvPr/>
          </p:nvSpPr>
          <p:spPr bwMode="auto">
            <a:xfrm>
              <a:off x="4356" y="1736"/>
              <a:ext cx="126" cy="17"/>
            </a:xfrm>
            <a:custGeom>
              <a:avLst/>
              <a:gdLst>
                <a:gd name="T0" fmla="*/ 88 w 126"/>
                <a:gd name="T1" fmla="*/ 0 h 17"/>
                <a:gd name="T2" fmla="*/ 88 w 126"/>
                <a:gd name="T3" fmla="*/ 12 h 17"/>
                <a:gd name="T4" fmla="*/ 49 w 126"/>
                <a:gd name="T5" fmla="*/ 14 h 17"/>
                <a:gd name="T6" fmla="*/ 49 w 126"/>
                <a:gd name="T7" fmla="*/ 11 h 17"/>
                <a:gd name="T8" fmla="*/ 43 w 126"/>
                <a:gd name="T9" fmla="*/ 11 h 17"/>
                <a:gd name="T10" fmla="*/ 43 w 126"/>
                <a:gd name="T11" fmla="*/ 14 h 17"/>
                <a:gd name="T12" fmla="*/ 40 w 126"/>
                <a:gd name="T13" fmla="*/ 14 h 17"/>
                <a:gd name="T14" fmla="*/ 40 w 126"/>
                <a:gd name="T15" fmla="*/ 8 h 17"/>
                <a:gd name="T16" fmla="*/ 54 w 126"/>
                <a:gd name="T17" fmla="*/ 8 h 17"/>
                <a:gd name="T18" fmla="*/ 54 w 126"/>
                <a:gd name="T19" fmla="*/ 0 h 17"/>
                <a:gd name="T20" fmla="*/ 88 w 126"/>
                <a:gd name="T21" fmla="*/ 0 h 17"/>
                <a:gd name="T22" fmla="*/ 3 w 126"/>
                <a:gd name="T23" fmla="*/ 3 h 17"/>
                <a:gd name="T24" fmla="*/ 3 w 126"/>
                <a:gd name="T25" fmla="*/ 16 h 17"/>
                <a:gd name="T26" fmla="*/ 0 w 126"/>
                <a:gd name="T27" fmla="*/ 16 h 17"/>
                <a:gd name="T28" fmla="*/ 0 w 126"/>
                <a:gd name="T29" fmla="*/ 3 h 17"/>
                <a:gd name="T30" fmla="*/ 3 w 126"/>
                <a:gd name="T31" fmla="*/ 3 h 17"/>
                <a:gd name="T32" fmla="*/ 124 w 126"/>
                <a:gd name="T33" fmla="*/ 10 h 17"/>
                <a:gd name="T34" fmla="*/ 125 w 126"/>
                <a:gd name="T35" fmla="*/ 10 h 17"/>
                <a:gd name="T36" fmla="*/ 125 w 126"/>
                <a:gd name="T37" fmla="*/ 8 h 17"/>
                <a:gd name="T38" fmla="*/ 118 w 126"/>
                <a:gd name="T39" fmla="*/ 10 h 17"/>
                <a:gd name="T40" fmla="*/ 124 w 126"/>
                <a:gd name="T41" fmla="*/ 10 h 17"/>
                <a:gd name="T42" fmla="*/ 108 w 126"/>
                <a:gd name="T43" fmla="*/ 11 h 17"/>
                <a:gd name="T44" fmla="*/ 108 w 126"/>
                <a:gd name="T45" fmla="*/ 8 h 17"/>
                <a:gd name="T46" fmla="*/ 97 w 126"/>
                <a:gd name="T47" fmla="*/ 8 h 17"/>
                <a:gd name="T48" fmla="*/ 96 w 126"/>
                <a:gd name="T49" fmla="*/ 11 h 17"/>
                <a:gd name="T50" fmla="*/ 108 w 126"/>
                <a:gd name="T51" fmla="*/ 11 h 17"/>
                <a:gd name="T52" fmla="*/ 88 w 126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26" h="17">
                  <a:moveTo>
                    <a:pt x="88" y="0"/>
                  </a:moveTo>
                  <a:lnTo>
                    <a:pt x="88" y="12"/>
                  </a:lnTo>
                  <a:lnTo>
                    <a:pt x="49" y="14"/>
                  </a:lnTo>
                  <a:lnTo>
                    <a:pt x="49" y="11"/>
                  </a:lnTo>
                  <a:lnTo>
                    <a:pt x="43" y="11"/>
                  </a:lnTo>
                  <a:lnTo>
                    <a:pt x="43" y="14"/>
                  </a:lnTo>
                  <a:lnTo>
                    <a:pt x="40" y="14"/>
                  </a:lnTo>
                  <a:lnTo>
                    <a:pt x="40" y="8"/>
                  </a:lnTo>
                  <a:lnTo>
                    <a:pt x="54" y="8"/>
                  </a:lnTo>
                  <a:lnTo>
                    <a:pt x="54" y="0"/>
                  </a:lnTo>
                  <a:lnTo>
                    <a:pt x="88" y="0"/>
                  </a:lnTo>
                  <a:lnTo>
                    <a:pt x="3" y="3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3"/>
                  </a:lnTo>
                  <a:lnTo>
                    <a:pt x="3" y="3"/>
                  </a:lnTo>
                  <a:lnTo>
                    <a:pt x="124" y="10"/>
                  </a:lnTo>
                  <a:lnTo>
                    <a:pt x="125" y="10"/>
                  </a:lnTo>
                  <a:lnTo>
                    <a:pt x="125" y="8"/>
                  </a:lnTo>
                  <a:lnTo>
                    <a:pt x="118" y="10"/>
                  </a:lnTo>
                  <a:lnTo>
                    <a:pt x="124" y="10"/>
                  </a:lnTo>
                  <a:lnTo>
                    <a:pt x="108" y="11"/>
                  </a:lnTo>
                  <a:lnTo>
                    <a:pt x="108" y="8"/>
                  </a:lnTo>
                  <a:lnTo>
                    <a:pt x="97" y="8"/>
                  </a:lnTo>
                  <a:lnTo>
                    <a:pt x="96" y="11"/>
                  </a:lnTo>
                  <a:lnTo>
                    <a:pt x="108" y="11"/>
                  </a:lnTo>
                  <a:lnTo>
                    <a:pt x="8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7" name="Freeform 64" descr="90%"/>
            <p:cNvSpPr>
              <a:spLocks noChangeAspect="1"/>
            </p:cNvSpPr>
            <p:nvPr/>
          </p:nvSpPr>
          <p:spPr bwMode="auto">
            <a:xfrm>
              <a:off x="4342" y="1741"/>
              <a:ext cx="139" cy="17"/>
            </a:xfrm>
            <a:custGeom>
              <a:avLst/>
              <a:gdLst>
                <a:gd name="T0" fmla="*/ 138 w 139"/>
                <a:gd name="T1" fmla="*/ 0 h 17"/>
                <a:gd name="T2" fmla="*/ 123 w 139"/>
                <a:gd name="T3" fmla="*/ 4 h 17"/>
                <a:gd name="T4" fmla="*/ 123 w 139"/>
                <a:gd name="T5" fmla="*/ 7 h 17"/>
                <a:gd name="T6" fmla="*/ 132 w 139"/>
                <a:gd name="T7" fmla="*/ 7 h 17"/>
                <a:gd name="T8" fmla="*/ 132 w 139"/>
                <a:gd name="T9" fmla="*/ 11 h 17"/>
                <a:gd name="T10" fmla="*/ 37 w 139"/>
                <a:gd name="T11" fmla="*/ 14 h 17"/>
                <a:gd name="T12" fmla="*/ 37 w 139"/>
                <a:gd name="T13" fmla="*/ 7 h 17"/>
                <a:gd name="T14" fmla="*/ 53 w 139"/>
                <a:gd name="T15" fmla="*/ 7 h 17"/>
                <a:gd name="T16" fmla="*/ 53 w 139"/>
                <a:gd name="T17" fmla="*/ 3 h 17"/>
                <a:gd name="T18" fmla="*/ 57 w 139"/>
                <a:gd name="T19" fmla="*/ 3 h 17"/>
                <a:gd name="T20" fmla="*/ 63 w 139"/>
                <a:gd name="T21" fmla="*/ 3 h 17"/>
                <a:gd name="T22" fmla="*/ 101 w 139"/>
                <a:gd name="T23" fmla="*/ 1 h 17"/>
                <a:gd name="T24" fmla="*/ 101 w 139"/>
                <a:gd name="T25" fmla="*/ 7 h 17"/>
                <a:gd name="T26" fmla="*/ 108 w 139"/>
                <a:gd name="T27" fmla="*/ 7 h 17"/>
                <a:gd name="T28" fmla="*/ 110 w 139"/>
                <a:gd name="T29" fmla="*/ 0 h 17"/>
                <a:gd name="T30" fmla="*/ 122 w 139"/>
                <a:gd name="T31" fmla="*/ 0 h 17"/>
                <a:gd name="T32" fmla="*/ 122 w 139"/>
                <a:gd name="T33" fmla="*/ 2 h 17"/>
                <a:gd name="T34" fmla="*/ 131 w 139"/>
                <a:gd name="T35" fmla="*/ 0 h 17"/>
                <a:gd name="T36" fmla="*/ 138 w 139"/>
                <a:gd name="T37" fmla="*/ 0 h 17"/>
                <a:gd name="T38" fmla="*/ 17 w 139"/>
                <a:gd name="T39" fmla="*/ 4 h 17"/>
                <a:gd name="T40" fmla="*/ 17 w 139"/>
                <a:gd name="T41" fmla="*/ 15 h 17"/>
                <a:gd name="T42" fmla="*/ 14 w 139"/>
                <a:gd name="T43" fmla="*/ 16 h 17"/>
                <a:gd name="T44" fmla="*/ 14 w 139"/>
                <a:gd name="T45" fmla="*/ 4 h 17"/>
                <a:gd name="T46" fmla="*/ 17 w 139"/>
                <a:gd name="T47" fmla="*/ 4 h 17"/>
                <a:gd name="T48" fmla="*/ 7 w 139"/>
                <a:gd name="T49" fmla="*/ 16 h 17"/>
                <a:gd name="T50" fmla="*/ 0 w 139"/>
                <a:gd name="T51" fmla="*/ 16 h 17"/>
                <a:gd name="T52" fmla="*/ 7 w 139"/>
                <a:gd name="T53" fmla="*/ 16 h 17"/>
                <a:gd name="T54" fmla="*/ 138 w 139"/>
                <a:gd name="T55" fmla="*/ 0 h 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9" h="17">
                  <a:moveTo>
                    <a:pt x="138" y="0"/>
                  </a:moveTo>
                  <a:lnTo>
                    <a:pt x="123" y="4"/>
                  </a:lnTo>
                  <a:lnTo>
                    <a:pt x="123" y="7"/>
                  </a:lnTo>
                  <a:lnTo>
                    <a:pt x="132" y="7"/>
                  </a:lnTo>
                  <a:lnTo>
                    <a:pt x="132" y="11"/>
                  </a:lnTo>
                  <a:lnTo>
                    <a:pt x="37" y="14"/>
                  </a:lnTo>
                  <a:lnTo>
                    <a:pt x="37" y="7"/>
                  </a:lnTo>
                  <a:lnTo>
                    <a:pt x="53" y="7"/>
                  </a:lnTo>
                  <a:lnTo>
                    <a:pt x="53" y="3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101" y="1"/>
                  </a:lnTo>
                  <a:lnTo>
                    <a:pt x="101" y="7"/>
                  </a:lnTo>
                  <a:lnTo>
                    <a:pt x="108" y="7"/>
                  </a:lnTo>
                  <a:lnTo>
                    <a:pt x="110" y="0"/>
                  </a:lnTo>
                  <a:lnTo>
                    <a:pt x="122" y="0"/>
                  </a:lnTo>
                  <a:lnTo>
                    <a:pt x="122" y="2"/>
                  </a:lnTo>
                  <a:lnTo>
                    <a:pt x="131" y="0"/>
                  </a:lnTo>
                  <a:lnTo>
                    <a:pt x="138" y="0"/>
                  </a:lnTo>
                  <a:lnTo>
                    <a:pt x="17" y="4"/>
                  </a:lnTo>
                  <a:lnTo>
                    <a:pt x="17" y="15"/>
                  </a:lnTo>
                  <a:lnTo>
                    <a:pt x="14" y="16"/>
                  </a:lnTo>
                  <a:lnTo>
                    <a:pt x="14" y="4"/>
                  </a:lnTo>
                  <a:lnTo>
                    <a:pt x="17" y="4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3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8" name="Freeform 65" descr="90%"/>
            <p:cNvSpPr>
              <a:spLocks noChangeAspect="1"/>
            </p:cNvSpPr>
            <p:nvPr/>
          </p:nvSpPr>
          <p:spPr bwMode="auto">
            <a:xfrm>
              <a:off x="4342" y="1748"/>
              <a:ext cx="134" cy="17"/>
            </a:xfrm>
            <a:custGeom>
              <a:avLst/>
              <a:gdLst>
                <a:gd name="T0" fmla="*/ 133 w 134"/>
                <a:gd name="T1" fmla="*/ 0 h 17"/>
                <a:gd name="T2" fmla="*/ 133 w 134"/>
                <a:gd name="T3" fmla="*/ 10 h 17"/>
                <a:gd name="T4" fmla="*/ 0 w 134"/>
                <a:gd name="T5" fmla="*/ 16 h 17"/>
                <a:gd name="T6" fmla="*/ 0 w 134"/>
                <a:gd name="T7" fmla="*/ 4 h 17"/>
                <a:gd name="T8" fmla="*/ 7 w 134"/>
                <a:gd name="T9" fmla="*/ 4 h 17"/>
                <a:gd name="T10" fmla="*/ 14 w 134"/>
                <a:gd name="T11" fmla="*/ 4 h 17"/>
                <a:gd name="T12" fmla="*/ 17 w 134"/>
                <a:gd name="T13" fmla="*/ 3 h 17"/>
                <a:gd name="T14" fmla="*/ 17 w 134"/>
                <a:gd name="T15" fmla="*/ 4 h 17"/>
                <a:gd name="T16" fmla="*/ 37 w 134"/>
                <a:gd name="T17" fmla="*/ 4 h 17"/>
                <a:gd name="T18" fmla="*/ 37 w 134"/>
                <a:gd name="T19" fmla="*/ 3 h 17"/>
                <a:gd name="T20" fmla="*/ 133 w 134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4" h="17">
                  <a:moveTo>
                    <a:pt x="133" y="0"/>
                  </a:moveTo>
                  <a:lnTo>
                    <a:pt x="133" y="10"/>
                  </a:lnTo>
                  <a:lnTo>
                    <a:pt x="0" y="16"/>
                  </a:lnTo>
                  <a:lnTo>
                    <a:pt x="0" y="4"/>
                  </a:lnTo>
                  <a:lnTo>
                    <a:pt x="7" y="4"/>
                  </a:lnTo>
                  <a:lnTo>
                    <a:pt x="14" y="4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133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89" name="Freeform 66" descr="90%"/>
            <p:cNvSpPr>
              <a:spLocks noChangeAspect="1"/>
            </p:cNvSpPr>
            <p:nvPr/>
          </p:nvSpPr>
          <p:spPr bwMode="auto">
            <a:xfrm>
              <a:off x="4342" y="1754"/>
              <a:ext cx="146" cy="17"/>
            </a:xfrm>
            <a:custGeom>
              <a:avLst/>
              <a:gdLst>
                <a:gd name="T0" fmla="*/ 132 w 146"/>
                <a:gd name="T1" fmla="*/ 0 h 17"/>
                <a:gd name="T2" fmla="*/ 132 w 146"/>
                <a:gd name="T3" fmla="*/ 3 h 17"/>
                <a:gd name="T4" fmla="*/ 145 w 146"/>
                <a:gd name="T5" fmla="*/ 3 h 17"/>
                <a:gd name="T6" fmla="*/ 145 w 146"/>
                <a:gd name="T7" fmla="*/ 10 h 17"/>
                <a:gd name="T8" fmla="*/ 0 w 146"/>
                <a:gd name="T9" fmla="*/ 16 h 17"/>
                <a:gd name="T10" fmla="*/ 0 w 146"/>
                <a:gd name="T11" fmla="*/ 5 h 17"/>
                <a:gd name="T12" fmla="*/ 132 w 146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" h="17">
                  <a:moveTo>
                    <a:pt x="132" y="0"/>
                  </a:moveTo>
                  <a:lnTo>
                    <a:pt x="132" y="3"/>
                  </a:lnTo>
                  <a:lnTo>
                    <a:pt x="145" y="3"/>
                  </a:lnTo>
                  <a:lnTo>
                    <a:pt x="145" y="10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32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0" name="Freeform 67" descr="90%"/>
            <p:cNvSpPr>
              <a:spLocks noChangeAspect="1"/>
            </p:cNvSpPr>
            <p:nvPr/>
          </p:nvSpPr>
          <p:spPr bwMode="auto">
            <a:xfrm>
              <a:off x="4222" y="1760"/>
              <a:ext cx="366" cy="17"/>
            </a:xfrm>
            <a:custGeom>
              <a:avLst/>
              <a:gdLst>
                <a:gd name="T0" fmla="*/ 265 w 366"/>
                <a:gd name="T1" fmla="*/ 0 h 17"/>
                <a:gd name="T2" fmla="*/ 265 w 366"/>
                <a:gd name="T3" fmla="*/ 8 h 17"/>
                <a:gd name="T4" fmla="*/ 52 w 366"/>
                <a:gd name="T5" fmla="*/ 14 h 17"/>
                <a:gd name="T6" fmla="*/ 55 w 366"/>
                <a:gd name="T7" fmla="*/ 11 h 17"/>
                <a:gd name="T8" fmla="*/ 99 w 366"/>
                <a:gd name="T9" fmla="*/ 11 h 17"/>
                <a:gd name="T10" fmla="*/ 99 w 366"/>
                <a:gd name="T11" fmla="*/ 5 h 17"/>
                <a:gd name="T12" fmla="*/ 120 w 366"/>
                <a:gd name="T13" fmla="*/ 5 h 17"/>
                <a:gd name="T14" fmla="*/ 120 w 366"/>
                <a:gd name="T15" fmla="*/ 4 h 17"/>
                <a:gd name="T16" fmla="*/ 265 w 366"/>
                <a:gd name="T17" fmla="*/ 0 h 17"/>
                <a:gd name="T18" fmla="*/ 365 w 366"/>
                <a:gd name="T19" fmla="*/ 5 h 17"/>
                <a:gd name="T20" fmla="*/ 334 w 366"/>
                <a:gd name="T21" fmla="*/ 5 h 17"/>
                <a:gd name="T22" fmla="*/ 333 w 366"/>
                <a:gd name="T23" fmla="*/ 6 h 17"/>
                <a:gd name="T24" fmla="*/ 365 w 366"/>
                <a:gd name="T25" fmla="*/ 5 h 17"/>
                <a:gd name="T26" fmla="*/ 288 w 366"/>
                <a:gd name="T27" fmla="*/ 7 h 17"/>
                <a:gd name="T28" fmla="*/ 287 w 366"/>
                <a:gd name="T29" fmla="*/ 7 h 17"/>
                <a:gd name="T30" fmla="*/ 301 w 366"/>
                <a:gd name="T31" fmla="*/ 1 h 17"/>
                <a:gd name="T32" fmla="*/ 301 w 366"/>
                <a:gd name="T33" fmla="*/ 0 h 17"/>
                <a:gd name="T34" fmla="*/ 287 w 366"/>
                <a:gd name="T35" fmla="*/ 5 h 17"/>
                <a:gd name="T36" fmla="*/ 285 w 366"/>
                <a:gd name="T37" fmla="*/ 4 h 17"/>
                <a:gd name="T38" fmla="*/ 273 w 366"/>
                <a:gd name="T39" fmla="*/ 4 h 17"/>
                <a:gd name="T40" fmla="*/ 271 w 366"/>
                <a:gd name="T41" fmla="*/ 8 h 17"/>
                <a:gd name="T42" fmla="*/ 288 w 366"/>
                <a:gd name="T43" fmla="*/ 7 h 17"/>
                <a:gd name="T44" fmla="*/ 46 w 366"/>
                <a:gd name="T45" fmla="*/ 14 h 17"/>
                <a:gd name="T46" fmla="*/ 0 w 366"/>
                <a:gd name="T47" fmla="*/ 14 h 17"/>
                <a:gd name="T48" fmla="*/ 0 w 366"/>
                <a:gd name="T49" fmla="*/ 16 h 17"/>
                <a:gd name="T50" fmla="*/ 46 w 366"/>
                <a:gd name="T51" fmla="*/ 14 h 17"/>
                <a:gd name="T52" fmla="*/ 265 w 366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6" h="17">
                  <a:moveTo>
                    <a:pt x="265" y="0"/>
                  </a:moveTo>
                  <a:lnTo>
                    <a:pt x="265" y="8"/>
                  </a:lnTo>
                  <a:lnTo>
                    <a:pt x="52" y="14"/>
                  </a:lnTo>
                  <a:lnTo>
                    <a:pt x="55" y="11"/>
                  </a:lnTo>
                  <a:lnTo>
                    <a:pt x="99" y="11"/>
                  </a:lnTo>
                  <a:lnTo>
                    <a:pt x="99" y="5"/>
                  </a:lnTo>
                  <a:lnTo>
                    <a:pt x="120" y="5"/>
                  </a:lnTo>
                  <a:lnTo>
                    <a:pt x="120" y="4"/>
                  </a:lnTo>
                  <a:lnTo>
                    <a:pt x="265" y="0"/>
                  </a:lnTo>
                  <a:lnTo>
                    <a:pt x="365" y="5"/>
                  </a:lnTo>
                  <a:lnTo>
                    <a:pt x="334" y="5"/>
                  </a:lnTo>
                  <a:lnTo>
                    <a:pt x="333" y="6"/>
                  </a:lnTo>
                  <a:lnTo>
                    <a:pt x="365" y="5"/>
                  </a:lnTo>
                  <a:lnTo>
                    <a:pt x="288" y="7"/>
                  </a:lnTo>
                  <a:lnTo>
                    <a:pt x="287" y="7"/>
                  </a:lnTo>
                  <a:lnTo>
                    <a:pt x="301" y="1"/>
                  </a:lnTo>
                  <a:lnTo>
                    <a:pt x="301" y="0"/>
                  </a:lnTo>
                  <a:lnTo>
                    <a:pt x="287" y="5"/>
                  </a:lnTo>
                  <a:lnTo>
                    <a:pt x="285" y="4"/>
                  </a:lnTo>
                  <a:lnTo>
                    <a:pt x="273" y="4"/>
                  </a:lnTo>
                  <a:lnTo>
                    <a:pt x="271" y="8"/>
                  </a:lnTo>
                  <a:lnTo>
                    <a:pt x="288" y="7"/>
                  </a:lnTo>
                  <a:lnTo>
                    <a:pt x="46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46" y="14"/>
                  </a:lnTo>
                  <a:lnTo>
                    <a:pt x="265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1" name="Freeform 68" descr="90%"/>
            <p:cNvSpPr>
              <a:spLocks noChangeAspect="1"/>
            </p:cNvSpPr>
            <p:nvPr/>
          </p:nvSpPr>
          <p:spPr bwMode="auto">
            <a:xfrm>
              <a:off x="4222" y="1764"/>
              <a:ext cx="416" cy="17"/>
            </a:xfrm>
            <a:custGeom>
              <a:avLst/>
              <a:gdLst>
                <a:gd name="T0" fmla="*/ 365 w 416"/>
                <a:gd name="T1" fmla="*/ 0 h 17"/>
                <a:gd name="T2" fmla="*/ 415 w 416"/>
                <a:gd name="T3" fmla="*/ 0 h 17"/>
                <a:gd name="T4" fmla="*/ 407 w 416"/>
                <a:gd name="T5" fmla="*/ 5 h 17"/>
                <a:gd name="T6" fmla="*/ 2 w 416"/>
                <a:gd name="T7" fmla="*/ 16 h 17"/>
                <a:gd name="T8" fmla="*/ 0 w 416"/>
                <a:gd name="T9" fmla="*/ 8 h 17"/>
                <a:gd name="T10" fmla="*/ 46 w 416"/>
                <a:gd name="T11" fmla="*/ 7 h 17"/>
                <a:gd name="T12" fmla="*/ 52 w 416"/>
                <a:gd name="T13" fmla="*/ 7 h 17"/>
                <a:gd name="T14" fmla="*/ 265 w 416"/>
                <a:gd name="T15" fmla="*/ 2 h 17"/>
                <a:gd name="T16" fmla="*/ 271 w 416"/>
                <a:gd name="T17" fmla="*/ 2 h 17"/>
                <a:gd name="T18" fmla="*/ 288 w 416"/>
                <a:gd name="T19" fmla="*/ 1 h 17"/>
                <a:gd name="T20" fmla="*/ 289 w 416"/>
                <a:gd name="T21" fmla="*/ 2 h 17"/>
                <a:gd name="T22" fmla="*/ 332 w 416"/>
                <a:gd name="T23" fmla="*/ 2 h 17"/>
                <a:gd name="T24" fmla="*/ 333 w 416"/>
                <a:gd name="T25" fmla="*/ 0 h 17"/>
                <a:gd name="T26" fmla="*/ 365 w 416"/>
                <a:gd name="T27" fmla="*/ 0 h 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16" h="17">
                  <a:moveTo>
                    <a:pt x="365" y="0"/>
                  </a:moveTo>
                  <a:lnTo>
                    <a:pt x="415" y="0"/>
                  </a:lnTo>
                  <a:lnTo>
                    <a:pt x="407" y="5"/>
                  </a:lnTo>
                  <a:lnTo>
                    <a:pt x="2" y="16"/>
                  </a:lnTo>
                  <a:lnTo>
                    <a:pt x="0" y="8"/>
                  </a:lnTo>
                  <a:lnTo>
                    <a:pt x="46" y="7"/>
                  </a:lnTo>
                  <a:lnTo>
                    <a:pt x="52" y="7"/>
                  </a:lnTo>
                  <a:lnTo>
                    <a:pt x="265" y="2"/>
                  </a:lnTo>
                  <a:lnTo>
                    <a:pt x="271" y="2"/>
                  </a:lnTo>
                  <a:lnTo>
                    <a:pt x="288" y="1"/>
                  </a:lnTo>
                  <a:lnTo>
                    <a:pt x="289" y="2"/>
                  </a:lnTo>
                  <a:lnTo>
                    <a:pt x="332" y="2"/>
                  </a:lnTo>
                  <a:lnTo>
                    <a:pt x="333" y="0"/>
                  </a:lnTo>
                  <a:lnTo>
                    <a:pt x="365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2" name="Freeform 69" descr="90%"/>
            <p:cNvSpPr>
              <a:spLocks noChangeAspect="1"/>
            </p:cNvSpPr>
            <p:nvPr/>
          </p:nvSpPr>
          <p:spPr bwMode="auto">
            <a:xfrm>
              <a:off x="4225" y="1769"/>
              <a:ext cx="405" cy="17"/>
            </a:xfrm>
            <a:custGeom>
              <a:avLst/>
              <a:gdLst>
                <a:gd name="T0" fmla="*/ 404 w 405"/>
                <a:gd name="T1" fmla="*/ 0 h 17"/>
                <a:gd name="T2" fmla="*/ 394 w 405"/>
                <a:gd name="T3" fmla="*/ 6 h 17"/>
                <a:gd name="T4" fmla="*/ 1 w 405"/>
                <a:gd name="T5" fmla="*/ 16 h 17"/>
                <a:gd name="T6" fmla="*/ 0 w 405"/>
                <a:gd name="T7" fmla="*/ 9 h 17"/>
                <a:gd name="T8" fmla="*/ 404 w 40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5" h="17">
                  <a:moveTo>
                    <a:pt x="404" y="0"/>
                  </a:moveTo>
                  <a:lnTo>
                    <a:pt x="394" y="6"/>
                  </a:lnTo>
                  <a:lnTo>
                    <a:pt x="1" y="16"/>
                  </a:lnTo>
                  <a:lnTo>
                    <a:pt x="0" y="9"/>
                  </a:lnTo>
                  <a:lnTo>
                    <a:pt x="404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3" name="Freeform 70" descr="90%"/>
            <p:cNvSpPr>
              <a:spLocks noChangeAspect="1"/>
            </p:cNvSpPr>
            <p:nvPr/>
          </p:nvSpPr>
          <p:spPr bwMode="auto">
            <a:xfrm>
              <a:off x="4226" y="1775"/>
              <a:ext cx="394" cy="17"/>
            </a:xfrm>
            <a:custGeom>
              <a:avLst/>
              <a:gdLst>
                <a:gd name="T0" fmla="*/ 393 w 394"/>
                <a:gd name="T1" fmla="*/ 0 h 17"/>
                <a:gd name="T2" fmla="*/ 382 w 394"/>
                <a:gd name="T3" fmla="*/ 8 h 17"/>
                <a:gd name="T4" fmla="*/ 131 w 394"/>
                <a:gd name="T5" fmla="*/ 16 h 17"/>
                <a:gd name="T6" fmla="*/ 1 w 394"/>
                <a:gd name="T7" fmla="*/ 16 h 17"/>
                <a:gd name="T8" fmla="*/ 0 w 394"/>
                <a:gd name="T9" fmla="*/ 11 h 17"/>
                <a:gd name="T10" fmla="*/ 393 w 394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4" h="17">
                  <a:moveTo>
                    <a:pt x="393" y="0"/>
                  </a:moveTo>
                  <a:lnTo>
                    <a:pt x="382" y="8"/>
                  </a:lnTo>
                  <a:lnTo>
                    <a:pt x="131" y="16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393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4" name="Freeform 71" descr="90%"/>
            <p:cNvSpPr>
              <a:spLocks noChangeAspect="1"/>
            </p:cNvSpPr>
            <p:nvPr/>
          </p:nvSpPr>
          <p:spPr bwMode="auto">
            <a:xfrm>
              <a:off x="4357" y="1782"/>
              <a:ext cx="253" cy="17"/>
            </a:xfrm>
            <a:custGeom>
              <a:avLst/>
              <a:gdLst>
                <a:gd name="T0" fmla="*/ 252 w 253"/>
                <a:gd name="T1" fmla="*/ 0 h 17"/>
                <a:gd name="T2" fmla="*/ 243 w 253"/>
                <a:gd name="T3" fmla="*/ 16 h 17"/>
                <a:gd name="T4" fmla="*/ 0 w 253"/>
                <a:gd name="T5" fmla="*/ 16 h 17"/>
                <a:gd name="T6" fmla="*/ 252 w 253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3" h="17">
                  <a:moveTo>
                    <a:pt x="252" y="0"/>
                  </a:moveTo>
                  <a:lnTo>
                    <a:pt x="243" y="16"/>
                  </a:lnTo>
                  <a:lnTo>
                    <a:pt x="0" y="16"/>
                  </a:lnTo>
                  <a:lnTo>
                    <a:pt x="252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5" name="Freeform 72" descr="90%"/>
            <p:cNvSpPr>
              <a:spLocks noChangeAspect="1"/>
            </p:cNvSpPr>
            <p:nvPr/>
          </p:nvSpPr>
          <p:spPr bwMode="auto">
            <a:xfrm>
              <a:off x="4222" y="1673"/>
              <a:ext cx="416" cy="116"/>
            </a:xfrm>
            <a:custGeom>
              <a:avLst/>
              <a:gdLst>
                <a:gd name="T0" fmla="*/ 134 w 416"/>
                <a:gd name="T1" fmla="*/ 59 h 116"/>
                <a:gd name="T2" fmla="*/ 137 w 416"/>
                <a:gd name="T3" fmla="*/ 59 h 116"/>
                <a:gd name="T4" fmla="*/ 137 w 416"/>
                <a:gd name="T5" fmla="*/ 77 h 116"/>
                <a:gd name="T6" fmla="*/ 157 w 416"/>
                <a:gd name="T7" fmla="*/ 77 h 116"/>
                <a:gd name="T8" fmla="*/ 157 w 416"/>
                <a:gd name="T9" fmla="*/ 73 h 116"/>
                <a:gd name="T10" fmla="*/ 174 w 416"/>
                <a:gd name="T11" fmla="*/ 73 h 116"/>
                <a:gd name="T12" fmla="*/ 174 w 416"/>
                <a:gd name="T13" fmla="*/ 67 h 116"/>
                <a:gd name="T14" fmla="*/ 188 w 416"/>
                <a:gd name="T15" fmla="*/ 67 h 116"/>
                <a:gd name="T16" fmla="*/ 188 w 416"/>
                <a:gd name="T17" fmla="*/ 57 h 116"/>
                <a:gd name="T18" fmla="*/ 182 w 416"/>
                <a:gd name="T19" fmla="*/ 57 h 116"/>
                <a:gd name="T20" fmla="*/ 182 w 416"/>
                <a:gd name="T21" fmla="*/ 46 h 116"/>
                <a:gd name="T22" fmla="*/ 193 w 416"/>
                <a:gd name="T23" fmla="*/ 46 h 116"/>
                <a:gd name="T24" fmla="*/ 193 w 416"/>
                <a:gd name="T25" fmla="*/ 32 h 116"/>
                <a:gd name="T26" fmla="*/ 205 w 416"/>
                <a:gd name="T27" fmla="*/ 32 h 116"/>
                <a:gd name="T28" fmla="*/ 205 w 416"/>
                <a:gd name="T29" fmla="*/ 0 h 116"/>
                <a:gd name="T30" fmla="*/ 206 w 416"/>
                <a:gd name="T31" fmla="*/ 32 h 116"/>
                <a:gd name="T32" fmla="*/ 212 w 416"/>
                <a:gd name="T33" fmla="*/ 32 h 116"/>
                <a:gd name="T34" fmla="*/ 212 w 416"/>
                <a:gd name="T35" fmla="*/ 36 h 116"/>
                <a:gd name="T36" fmla="*/ 221 w 416"/>
                <a:gd name="T37" fmla="*/ 36 h 116"/>
                <a:gd name="T38" fmla="*/ 221 w 416"/>
                <a:gd name="T39" fmla="*/ 41 h 116"/>
                <a:gd name="T40" fmla="*/ 235 w 416"/>
                <a:gd name="T41" fmla="*/ 41 h 116"/>
                <a:gd name="T42" fmla="*/ 235 w 416"/>
                <a:gd name="T43" fmla="*/ 55 h 116"/>
                <a:gd name="T44" fmla="*/ 222 w 416"/>
                <a:gd name="T45" fmla="*/ 55 h 116"/>
                <a:gd name="T46" fmla="*/ 222 w 416"/>
                <a:gd name="T47" fmla="*/ 73 h 116"/>
                <a:gd name="T48" fmla="*/ 228 w 416"/>
                <a:gd name="T49" fmla="*/ 73 h 116"/>
                <a:gd name="T50" fmla="*/ 231 w 416"/>
                <a:gd name="T51" fmla="*/ 67 h 116"/>
                <a:gd name="T52" fmla="*/ 242 w 416"/>
                <a:gd name="T53" fmla="*/ 67 h 116"/>
                <a:gd name="T54" fmla="*/ 243 w 416"/>
                <a:gd name="T55" fmla="*/ 70 h 116"/>
                <a:gd name="T56" fmla="*/ 259 w 416"/>
                <a:gd name="T57" fmla="*/ 67 h 116"/>
                <a:gd name="T58" fmla="*/ 259 w 416"/>
                <a:gd name="T59" fmla="*/ 68 h 116"/>
                <a:gd name="T60" fmla="*/ 243 w 416"/>
                <a:gd name="T61" fmla="*/ 71 h 116"/>
                <a:gd name="T62" fmla="*/ 243 w 416"/>
                <a:gd name="T63" fmla="*/ 73 h 116"/>
                <a:gd name="T64" fmla="*/ 252 w 416"/>
                <a:gd name="T65" fmla="*/ 73 h 116"/>
                <a:gd name="T66" fmla="*/ 252 w 416"/>
                <a:gd name="T67" fmla="*/ 83 h 116"/>
                <a:gd name="T68" fmla="*/ 265 w 416"/>
                <a:gd name="T69" fmla="*/ 83 h 116"/>
                <a:gd name="T70" fmla="*/ 265 w 416"/>
                <a:gd name="T71" fmla="*/ 93 h 116"/>
                <a:gd name="T72" fmla="*/ 271 w 416"/>
                <a:gd name="T73" fmla="*/ 93 h 116"/>
                <a:gd name="T74" fmla="*/ 273 w 416"/>
                <a:gd name="T75" fmla="*/ 90 h 116"/>
                <a:gd name="T76" fmla="*/ 286 w 416"/>
                <a:gd name="T77" fmla="*/ 90 h 116"/>
                <a:gd name="T78" fmla="*/ 287 w 416"/>
                <a:gd name="T79" fmla="*/ 91 h 116"/>
                <a:gd name="T80" fmla="*/ 301 w 416"/>
                <a:gd name="T81" fmla="*/ 87 h 116"/>
                <a:gd name="T82" fmla="*/ 302 w 416"/>
                <a:gd name="T83" fmla="*/ 88 h 116"/>
                <a:gd name="T84" fmla="*/ 287 w 416"/>
                <a:gd name="T85" fmla="*/ 92 h 116"/>
                <a:gd name="T86" fmla="*/ 289 w 416"/>
                <a:gd name="T87" fmla="*/ 93 h 116"/>
                <a:gd name="T88" fmla="*/ 332 w 416"/>
                <a:gd name="T89" fmla="*/ 93 h 116"/>
                <a:gd name="T90" fmla="*/ 334 w 416"/>
                <a:gd name="T91" fmla="*/ 91 h 116"/>
                <a:gd name="T92" fmla="*/ 415 w 416"/>
                <a:gd name="T93" fmla="*/ 91 h 116"/>
                <a:gd name="T94" fmla="*/ 378 w 416"/>
                <a:gd name="T95" fmla="*/ 115 h 116"/>
                <a:gd name="T96" fmla="*/ 4 w 416"/>
                <a:gd name="T97" fmla="*/ 115 h 116"/>
                <a:gd name="T98" fmla="*/ 0 w 416"/>
                <a:gd name="T99" fmla="*/ 98 h 116"/>
                <a:gd name="T100" fmla="*/ 52 w 416"/>
                <a:gd name="T101" fmla="*/ 98 h 116"/>
                <a:gd name="T102" fmla="*/ 55 w 416"/>
                <a:gd name="T103" fmla="*/ 95 h 116"/>
                <a:gd name="T104" fmla="*/ 99 w 416"/>
                <a:gd name="T105" fmla="*/ 95 h 116"/>
                <a:gd name="T106" fmla="*/ 99 w 416"/>
                <a:gd name="T107" fmla="*/ 91 h 116"/>
                <a:gd name="T108" fmla="*/ 120 w 416"/>
                <a:gd name="T109" fmla="*/ 91 h 116"/>
                <a:gd name="T110" fmla="*/ 120 w 416"/>
                <a:gd name="T111" fmla="*/ 77 h 116"/>
                <a:gd name="T112" fmla="*/ 134 w 416"/>
                <a:gd name="T113" fmla="*/ 77 h 116"/>
                <a:gd name="T114" fmla="*/ 134 w 416"/>
                <a:gd name="T115" fmla="*/ 59 h 11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16" h="116">
                  <a:moveTo>
                    <a:pt x="134" y="59"/>
                  </a:moveTo>
                  <a:lnTo>
                    <a:pt x="137" y="59"/>
                  </a:lnTo>
                  <a:lnTo>
                    <a:pt x="137" y="77"/>
                  </a:lnTo>
                  <a:lnTo>
                    <a:pt x="157" y="77"/>
                  </a:lnTo>
                  <a:lnTo>
                    <a:pt x="157" y="73"/>
                  </a:lnTo>
                  <a:lnTo>
                    <a:pt x="174" y="73"/>
                  </a:lnTo>
                  <a:lnTo>
                    <a:pt x="174" y="67"/>
                  </a:lnTo>
                  <a:lnTo>
                    <a:pt x="188" y="67"/>
                  </a:lnTo>
                  <a:lnTo>
                    <a:pt x="188" y="57"/>
                  </a:lnTo>
                  <a:lnTo>
                    <a:pt x="182" y="57"/>
                  </a:lnTo>
                  <a:lnTo>
                    <a:pt x="182" y="46"/>
                  </a:lnTo>
                  <a:lnTo>
                    <a:pt x="193" y="46"/>
                  </a:lnTo>
                  <a:lnTo>
                    <a:pt x="193" y="32"/>
                  </a:lnTo>
                  <a:lnTo>
                    <a:pt x="205" y="32"/>
                  </a:lnTo>
                  <a:lnTo>
                    <a:pt x="205" y="0"/>
                  </a:lnTo>
                  <a:lnTo>
                    <a:pt x="206" y="32"/>
                  </a:lnTo>
                  <a:lnTo>
                    <a:pt x="212" y="32"/>
                  </a:lnTo>
                  <a:lnTo>
                    <a:pt x="212" y="36"/>
                  </a:lnTo>
                  <a:lnTo>
                    <a:pt x="221" y="36"/>
                  </a:lnTo>
                  <a:lnTo>
                    <a:pt x="221" y="41"/>
                  </a:lnTo>
                  <a:lnTo>
                    <a:pt x="235" y="41"/>
                  </a:lnTo>
                  <a:lnTo>
                    <a:pt x="235" y="55"/>
                  </a:lnTo>
                  <a:lnTo>
                    <a:pt x="222" y="55"/>
                  </a:lnTo>
                  <a:lnTo>
                    <a:pt x="222" y="73"/>
                  </a:lnTo>
                  <a:lnTo>
                    <a:pt x="228" y="73"/>
                  </a:lnTo>
                  <a:lnTo>
                    <a:pt x="231" y="67"/>
                  </a:lnTo>
                  <a:lnTo>
                    <a:pt x="242" y="67"/>
                  </a:lnTo>
                  <a:lnTo>
                    <a:pt x="243" y="70"/>
                  </a:lnTo>
                  <a:lnTo>
                    <a:pt x="259" y="67"/>
                  </a:lnTo>
                  <a:lnTo>
                    <a:pt x="259" y="68"/>
                  </a:lnTo>
                  <a:lnTo>
                    <a:pt x="243" y="71"/>
                  </a:lnTo>
                  <a:lnTo>
                    <a:pt x="243" y="73"/>
                  </a:lnTo>
                  <a:lnTo>
                    <a:pt x="252" y="73"/>
                  </a:lnTo>
                  <a:lnTo>
                    <a:pt x="252" y="83"/>
                  </a:lnTo>
                  <a:lnTo>
                    <a:pt x="265" y="83"/>
                  </a:lnTo>
                  <a:lnTo>
                    <a:pt x="265" y="93"/>
                  </a:lnTo>
                  <a:lnTo>
                    <a:pt x="271" y="93"/>
                  </a:lnTo>
                  <a:lnTo>
                    <a:pt x="273" y="90"/>
                  </a:lnTo>
                  <a:lnTo>
                    <a:pt x="286" y="90"/>
                  </a:lnTo>
                  <a:lnTo>
                    <a:pt x="287" y="91"/>
                  </a:lnTo>
                  <a:lnTo>
                    <a:pt x="301" y="87"/>
                  </a:lnTo>
                  <a:lnTo>
                    <a:pt x="302" y="88"/>
                  </a:lnTo>
                  <a:lnTo>
                    <a:pt x="287" y="92"/>
                  </a:lnTo>
                  <a:lnTo>
                    <a:pt x="289" y="93"/>
                  </a:lnTo>
                  <a:lnTo>
                    <a:pt x="332" y="93"/>
                  </a:lnTo>
                  <a:lnTo>
                    <a:pt x="334" y="91"/>
                  </a:lnTo>
                  <a:lnTo>
                    <a:pt x="415" y="91"/>
                  </a:lnTo>
                  <a:lnTo>
                    <a:pt x="378" y="115"/>
                  </a:lnTo>
                  <a:lnTo>
                    <a:pt x="4" y="115"/>
                  </a:lnTo>
                  <a:lnTo>
                    <a:pt x="0" y="98"/>
                  </a:lnTo>
                  <a:lnTo>
                    <a:pt x="52" y="98"/>
                  </a:lnTo>
                  <a:lnTo>
                    <a:pt x="55" y="95"/>
                  </a:lnTo>
                  <a:lnTo>
                    <a:pt x="99" y="95"/>
                  </a:lnTo>
                  <a:lnTo>
                    <a:pt x="99" y="91"/>
                  </a:lnTo>
                  <a:lnTo>
                    <a:pt x="120" y="91"/>
                  </a:lnTo>
                  <a:lnTo>
                    <a:pt x="120" y="77"/>
                  </a:lnTo>
                  <a:lnTo>
                    <a:pt x="134" y="77"/>
                  </a:lnTo>
                  <a:lnTo>
                    <a:pt x="134" y="59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6" name="Freeform 73" descr="90%"/>
            <p:cNvSpPr>
              <a:spLocks noChangeAspect="1"/>
            </p:cNvSpPr>
            <p:nvPr/>
          </p:nvSpPr>
          <p:spPr bwMode="auto">
            <a:xfrm>
              <a:off x="4448" y="171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7" name="Freeform 74" descr="90%"/>
            <p:cNvSpPr>
              <a:spLocks noChangeAspect="1"/>
            </p:cNvSpPr>
            <p:nvPr/>
          </p:nvSpPr>
          <p:spPr bwMode="auto">
            <a:xfrm>
              <a:off x="4451" y="171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8" name="Freeform 75" descr="90%"/>
            <p:cNvSpPr>
              <a:spLocks noChangeAspect="1"/>
            </p:cNvSpPr>
            <p:nvPr/>
          </p:nvSpPr>
          <p:spPr bwMode="auto">
            <a:xfrm>
              <a:off x="4406" y="172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99" name="Freeform 76" descr="90%"/>
            <p:cNvSpPr>
              <a:spLocks noChangeAspect="1"/>
            </p:cNvSpPr>
            <p:nvPr/>
          </p:nvSpPr>
          <p:spPr bwMode="auto">
            <a:xfrm>
              <a:off x="4399" y="174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0" name="Freeform 77" descr="90%"/>
            <p:cNvSpPr>
              <a:spLocks noChangeAspect="1"/>
            </p:cNvSpPr>
            <p:nvPr/>
          </p:nvSpPr>
          <p:spPr bwMode="auto">
            <a:xfrm>
              <a:off x="4425" y="170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501" name="Freeform 78" descr="90%"/>
            <p:cNvSpPr>
              <a:spLocks noChangeAspect="1"/>
            </p:cNvSpPr>
            <p:nvPr/>
          </p:nvSpPr>
          <p:spPr bwMode="auto">
            <a:xfrm>
              <a:off x="4433" y="171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3332" name="Group 79"/>
          <p:cNvGrpSpPr>
            <a:grpSpLocks noChangeAspect="1"/>
          </p:cNvGrpSpPr>
          <p:nvPr/>
        </p:nvGrpSpPr>
        <p:grpSpPr bwMode="auto">
          <a:xfrm>
            <a:off x="4767263" y="2517775"/>
            <a:ext cx="490537" cy="149225"/>
            <a:chOff x="2782" y="1529"/>
            <a:chExt cx="416" cy="126"/>
          </a:xfrm>
        </p:grpSpPr>
        <p:sp>
          <p:nvSpPr>
            <p:cNvPr id="13448" name="Freeform 80" descr="90%"/>
            <p:cNvSpPr>
              <a:spLocks noChangeAspect="1"/>
            </p:cNvSpPr>
            <p:nvPr/>
          </p:nvSpPr>
          <p:spPr bwMode="auto">
            <a:xfrm>
              <a:off x="2987" y="1529"/>
              <a:ext cx="17" cy="17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9" name="Freeform 81" descr="90%"/>
            <p:cNvSpPr>
              <a:spLocks noChangeAspect="1"/>
            </p:cNvSpPr>
            <p:nvPr/>
          </p:nvSpPr>
          <p:spPr bwMode="auto">
            <a:xfrm>
              <a:off x="2987" y="1531"/>
              <a:ext cx="17" cy="17"/>
            </a:xfrm>
            <a:custGeom>
              <a:avLst/>
              <a:gdLst>
                <a:gd name="T0" fmla="*/ 8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8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0" name="Freeform 82" descr="90%"/>
            <p:cNvSpPr>
              <a:spLocks noChangeAspect="1"/>
            </p:cNvSpPr>
            <p:nvPr/>
          </p:nvSpPr>
          <p:spPr bwMode="auto">
            <a:xfrm>
              <a:off x="2987" y="1537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1" name="Freeform 83" descr="90%"/>
            <p:cNvSpPr>
              <a:spLocks noChangeAspect="1"/>
            </p:cNvSpPr>
            <p:nvPr/>
          </p:nvSpPr>
          <p:spPr bwMode="auto">
            <a:xfrm>
              <a:off x="2987" y="1542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2" name="Freeform 84" descr="90%"/>
            <p:cNvSpPr>
              <a:spLocks noChangeAspect="1"/>
            </p:cNvSpPr>
            <p:nvPr/>
          </p:nvSpPr>
          <p:spPr bwMode="auto">
            <a:xfrm>
              <a:off x="2987" y="1550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3" name="Freeform 85" descr="90%"/>
            <p:cNvSpPr>
              <a:spLocks noChangeAspect="1"/>
            </p:cNvSpPr>
            <p:nvPr/>
          </p:nvSpPr>
          <p:spPr bwMode="auto">
            <a:xfrm>
              <a:off x="2975" y="1555"/>
              <a:ext cx="21" cy="17"/>
            </a:xfrm>
            <a:custGeom>
              <a:avLst/>
              <a:gdLst>
                <a:gd name="T0" fmla="*/ 13 w 21"/>
                <a:gd name="T1" fmla="*/ 0 h 17"/>
                <a:gd name="T2" fmla="*/ 14 w 21"/>
                <a:gd name="T3" fmla="*/ 14 h 17"/>
                <a:gd name="T4" fmla="*/ 20 w 21"/>
                <a:gd name="T5" fmla="*/ 14 h 17"/>
                <a:gd name="T6" fmla="*/ 0 w 21"/>
                <a:gd name="T7" fmla="*/ 16 h 17"/>
                <a:gd name="T8" fmla="*/ 0 w 21"/>
                <a:gd name="T9" fmla="*/ 14 h 17"/>
                <a:gd name="T10" fmla="*/ 12 w 21"/>
                <a:gd name="T11" fmla="*/ 14 h 17"/>
                <a:gd name="T12" fmla="*/ 12 w 21"/>
                <a:gd name="T13" fmla="*/ 0 h 17"/>
                <a:gd name="T14" fmla="*/ 13 w 21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" h="17">
                  <a:moveTo>
                    <a:pt x="13" y="0"/>
                  </a:moveTo>
                  <a:lnTo>
                    <a:pt x="14" y="14"/>
                  </a:lnTo>
                  <a:lnTo>
                    <a:pt x="20" y="14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12" y="14"/>
                  </a:lnTo>
                  <a:lnTo>
                    <a:pt x="12" y="0"/>
                  </a:lnTo>
                  <a:lnTo>
                    <a:pt x="13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4" name="Freeform 86" descr="90%"/>
            <p:cNvSpPr>
              <a:spLocks noChangeAspect="1"/>
            </p:cNvSpPr>
            <p:nvPr/>
          </p:nvSpPr>
          <p:spPr bwMode="auto">
            <a:xfrm>
              <a:off x="2975" y="1561"/>
              <a:ext cx="29" cy="17"/>
            </a:xfrm>
            <a:custGeom>
              <a:avLst/>
              <a:gdLst>
                <a:gd name="T0" fmla="*/ 19 w 29"/>
                <a:gd name="T1" fmla="*/ 0 h 17"/>
                <a:gd name="T2" fmla="*/ 19 w 29"/>
                <a:gd name="T3" fmla="*/ 10 h 17"/>
                <a:gd name="T4" fmla="*/ 28 w 29"/>
                <a:gd name="T5" fmla="*/ 10 h 17"/>
                <a:gd name="T6" fmla="*/ 28 w 29"/>
                <a:gd name="T7" fmla="*/ 14 h 17"/>
                <a:gd name="T8" fmla="*/ 23 w 29"/>
                <a:gd name="T9" fmla="*/ 14 h 17"/>
                <a:gd name="T10" fmla="*/ 23 w 29"/>
                <a:gd name="T11" fmla="*/ 12 h 17"/>
                <a:gd name="T12" fmla="*/ 17 w 29"/>
                <a:gd name="T13" fmla="*/ 12 h 17"/>
                <a:gd name="T14" fmla="*/ 17 w 29"/>
                <a:gd name="T15" fmla="*/ 16 h 17"/>
                <a:gd name="T16" fmla="*/ 0 w 29"/>
                <a:gd name="T17" fmla="*/ 16 h 17"/>
                <a:gd name="T18" fmla="*/ 0 w 29"/>
                <a:gd name="T19" fmla="*/ 1 h 17"/>
                <a:gd name="T20" fmla="*/ 19 w 29"/>
                <a:gd name="T21" fmla="*/ 0 h 17"/>
                <a:gd name="T22" fmla="*/ 9 w 29"/>
                <a:gd name="T23" fmla="*/ 4 h 17"/>
                <a:gd name="T24" fmla="*/ 9 w 29"/>
                <a:gd name="T25" fmla="*/ 10 h 17"/>
                <a:gd name="T26" fmla="*/ 17 w 29"/>
                <a:gd name="T27" fmla="*/ 10 h 17"/>
                <a:gd name="T28" fmla="*/ 17 w 29"/>
                <a:gd name="T29" fmla="*/ 4 h 17"/>
                <a:gd name="T30" fmla="*/ 9 w 29"/>
                <a:gd name="T31" fmla="*/ 4 h 17"/>
                <a:gd name="T32" fmla="*/ 19 w 29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9" h="17">
                  <a:moveTo>
                    <a:pt x="19" y="0"/>
                  </a:moveTo>
                  <a:lnTo>
                    <a:pt x="19" y="10"/>
                  </a:lnTo>
                  <a:lnTo>
                    <a:pt x="28" y="10"/>
                  </a:lnTo>
                  <a:lnTo>
                    <a:pt x="28" y="14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17" y="12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1"/>
                  </a:lnTo>
                  <a:lnTo>
                    <a:pt x="19" y="0"/>
                  </a:lnTo>
                  <a:lnTo>
                    <a:pt x="9" y="4"/>
                  </a:lnTo>
                  <a:lnTo>
                    <a:pt x="9" y="10"/>
                  </a:lnTo>
                  <a:lnTo>
                    <a:pt x="17" y="10"/>
                  </a:lnTo>
                  <a:lnTo>
                    <a:pt x="17" y="4"/>
                  </a:lnTo>
                  <a:lnTo>
                    <a:pt x="9" y="4"/>
                  </a:lnTo>
                  <a:lnTo>
                    <a:pt x="19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5" name="Freeform 87" descr="90%"/>
            <p:cNvSpPr>
              <a:spLocks noChangeAspect="1"/>
            </p:cNvSpPr>
            <p:nvPr/>
          </p:nvSpPr>
          <p:spPr bwMode="auto">
            <a:xfrm>
              <a:off x="2975" y="1567"/>
              <a:ext cx="44" cy="17"/>
            </a:xfrm>
            <a:custGeom>
              <a:avLst/>
              <a:gdLst>
                <a:gd name="T0" fmla="*/ 28 w 44"/>
                <a:gd name="T1" fmla="*/ 0 h 17"/>
                <a:gd name="T2" fmla="*/ 28 w 44"/>
                <a:gd name="T3" fmla="*/ 6 h 17"/>
                <a:gd name="T4" fmla="*/ 43 w 44"/>
                <a:gd name="T5" fmla="*/ 6 h 17"/>
                <a:gd name="T6" fmla="*/ 43 w 44"/>
                <a:gd name="T7" fmla="*/ 14 h 17"/>
                <a:gd name="T8" fmla="*/ 0 w 44"/>
                <a:gd name="T9" fmla="*/ 16 h 17"/>
                <a:gd name="T10" fmla="*/ 0 w 44"/>
                <a:gd name="T11" fmla="*/ 1 h 17"/>
                <a:gd name="T12" fmla="*/ 17 w 44"/>
                <a:gd name="T13" fmla="*/ 1 h 17"/>
                <a:gd name="T14" fmla="*/ 17 w 44"/>
                <a:gd name="T15" fmla="*/ 4 h 17"/>
                <a:gd name="T16" fmla="*/ 23 w 44"/>
                <a:gd name="T17" fmla="*/ 4 h 17"/>
                <a:gd name="T18" fmla="*/ 23 w 44"/>
                <a:gd name="T19" fmla="*/ 0 h 17"/>
                <a:gd name="T20" fmla="*/ 28 w 44"/>
                <a:gd name="T21" fmla="*/ 0 h 17"/>
                <a:gd name="T22" fmla="*/ 33 w 44"/>
                <a:gd name="T23" fmla="*/ 9 h 17"/>
                <a:gd name="T24" fmla="*/ 33 w 44"/>
                <a:gd name="T25" fmla="*/ 12 h 17"/>
                <a:gd name="T26" fmla="*/ 40 w 44"/>
                <a:gd name="T27" fmla="*/ 12 h 17"/>
                <a:gd name="T28" fmla="*/ 40 w 44"/>
                <a:gd name="T29" fmla="*/ 9 h 17"/>
                <a:gd name="T30" fmla="*/ 33 w 44"/>
                <a:gd name="T31" fmla="*/ 9 h 17"/>
                <a:gd name="T32" fmla="*/ 28 w 44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4" h="17">
                  <a:moveTo>
                    <a:pt x="28" y="0"/>
                  </a:moveTo>
                  <a:lnTo>
                    <a:pt x="28" y="6"/>
                  </a:lnTo>
                  <a:lnTo>
                    <a:pt x="43" y="6"/>
                  </a:lnTo>
                  <a:lnTo>
                    <a:pt x="43" y="14"/>
                  </a:lnTo>
                  <a:lnTo>
                    <a:pt x="0" y="16"/>
                  </a:lnTo>
                  <a:lnTo>
                    <a:pt x="0" y="1"/>
                  </a:lnTo>
                  <a:lnTo>
                    <a:pt x="17" y="1"/>
                  </a:lnTo>
                  <a:lnTo>
                    <a:pt x="17" y="4"/>
                  </a:lnTo>
                  <a:lnTo>
                    <a:pt x="23" y="4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9"/>
                  </a:lnTo>
                  <a:lnTo>
                    <a:pt x="33" y="12"/>
                  </a:lnTo>
                  <a:lnTo>
                    <a:pt x="40" y="12"/>
                  </a:lnTo>
                  <a:lnTo>
                    <a:pt x="40" y="9"/>
                  </a:lnTo>
                  <a:lnTo>
                    <a:pt x="33" y="9"/>
                  </a:lnTo>
                  <a:lnTo>
                    <a:pt x="2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6" name="Freeform 88" descr="90%"/>
            <p:cNvSpPr>
              <a:spLocks noChangeAspect="1"/>
            </p:cNvSpPr>
            <p:nvPr/>
          </p:nvSpPr>
          <p:spPr bwMode="auto">
            <a:xfrm>
              <a:off x="2964" y="1574"/>
              <a:ext cx="55" cy="17"/>
            </a:xfrm>
            <a:custGeom>
              <a:avLst/>
              <a:gdLst>
                <a:gd name="T0" fmla="*/ 54 w 55"/>
                <a:gd name="T1" fmla="*/ 0 h 17"/>
                <a:gd name="T2" fmla="*/ 54 w 55"/>
                <a:gd name="T3" fmla="*/ 13 h 17"/>
                <a:gd name="T4" fmla="*/ 0 w 55"/>
                <a:gd name="T5" fmla="*/ 16 h 17"/>
                <a:gd name="T6" fmla="*/ 0 w 55"/>
                <a:gd name="T7" fmla="*/ 3 h 17"/>
                <a:gd name="T8" fmla="*/ 11 w 55"/>
                <a:gd name="T9" fmla="*/ 3 h 17"/>
                <a:gd name="T10" fmla="*/ 11 w 55"/>
                <a:gd name="T11" fmla="*/ 1 h 17"/>
                <a:gd name="T12" fmla="*/ 54 w 55"/>
                <a:gd name="T13" fmla="*/ 0 h 17"/>
                <a:gd name="T14" fmla="*/ 47 w 55"/>
                <a:gd name="T15" fmla="*/ 1 h 17"/>
                <a:gd name="T16" fmla="*/ 47 w 55"/>
                <a:gd name="T17" fmla="*/ 5 h 17"/>
                <a:gd name="T18" fmla="*/ 51 w 55"/>
                <a:gd name="T19" fmla="*/ 5 h 17"/>
                <a:gd name="T20" fmla="*/ 51 w 55"/>
                <a:gd name="T21" fmla="*/ 1 h 17"/>
                <a:gd name="T22" fmla="*/ 47 w 55"/>
                <a:gd name="T23" fmla="*/ 1 h 17"/>
                <a:gd name="T24" fmla="*/ 1 w 55"/>
                <a:gd name="T25" fmla="*/ 7 h 17"/>
                <a:gd name="T26" fmla="*/ 1 w 55"/>
                <a:gd name="T27" fmla="*/ 14 h 17"/>
                <a:gd name="T28" fmla="*/ 9 w 55"/>
                <a:gd name="T29" fmla="*/ 14 h 17"/>
                <a:gd name="T30" fmla="*/ 9 w 55"/>
                <a:gd name="T31" fmla="*/ 7 h 17"/>
                <a:gd name="T32" fmla="*/ 1 w 55"/>
                <a:gd name="T33" fmla="*/ 7 h 17"/>
                <a:gd name="T34" fmla="*/ 54 w 55"/>
                <a:gd name="T35" fmla="*/ 0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5" h="17">
                  <a:moveTo>
                    <a:pt x="54" y="0"/>
                  </a:moveTo>
                  <a:lnTo>
                    <a:pt x="54" y="13"/>
                  </a:lnTo>
                  <a:lnTo>
                    <a:pt x="0" y="16"/>
                  </a:lnTo>
                  <a:lnTo>
                    <a:pt x="0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54" y="0"/>
                  </a:lnTo>
                  <a:lnTo>
                    <a:pt x="47" y="1"/>
                  </a:lnTo>
                  <a:lnTo>
                    <a:pt x="47" y="5"/>
                  </a:lnTo>
                  <a:lnTo>
                    <a:pt x="51" y="5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1" y="7"/>
                  </a:lnTo>
                  <a:lnTo>
                    <a:pt x="1" y="14"/>
                  </a:lnTo>
                  <a:lnTo>
                    <a:pt x="9" y="14"/>
                  </a:lnTo>
                  <a:lnTo>
                    <a:pt x="9" y="7"/>
                  </a:lnTo>
                  <a:lnTo>
                    <a:pt x="1" y="7"/>
                  </a:lnTo>
                  <a:lnTo>
                    <a:pt x="54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7" name="Freeform 89" descr="90%"/>
            <p:cNvSpPr>
              <a:spLocks noChangeAspect="1"/>
            </p:cNvSpPr>
            <p:nvPr/>
          </p:nvSpPr>
          <p:spPr bwMode="auto">
            <a:xfrm>
              <a:off x="2964" y="1579"/>
              <a:ext cx="55" cy="17"/>
            </a:xfrm>
            <a:custGeom>
              <a:avLst/>
              <a:gdLst>
                <a:gd name="T0" fmla="*/ 54 w 55"/>
                <a:gd name="T1" fmla="*/ 0 h 17"/>
                <a:gd name="T2" fmla="*/ 54 w 55"/>
                <a:gd name="T3" fmla="*/ 10 h 17"/>
                <a:gd name="T4" fmla="*/ 40 w 55"/>
                <a:gd name="T5" fmla="*/ 10 h 17"/>
                <a:gd name="T6" fmla="*/ 40 w 55"/>
                <a:gd name="T7" fmla="*/ 14 h 17"/>
                <a:gd name="T8" fmla="*/ 6 w 55"/>
                <a:gd name="T9" fmla="*/ 16 h 17"/>
                <a:gd name="T10" fmla="*/ 6 w 55"/>
                <a:gd name="T11" fmla="*/ 15 h 17"/>
                <a:gd name="T12" fmla="*/ 0 w 55"/>
                <a:gd name="T13" fmla="*/ 15 h 17"/>
                <a:gd name="T14" fmla="*/ 0 w 55"/>
                <a:gd name="T15" fmla="*/ 2 h 17"/>
                <a:gd name="T16" fmla="*/ 54 w 5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17">
                  <a:moveTo>
                    <a:pt x="54" y="0"/>
                  </a:moveTo>
                  <a:lnTo>
                    <a:pt x="54" y="10"/>
                  </a:lnTo>
                  <a:lnTo>
                    <a:pt x="40" y="10"/>
                  </a:lnTo>
                  <a:lnTo>
                    <a:pt x="40" y="14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2"/>
                  </a:lnTo>
                  <a:lnTo>
                    <a:pt x="54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8" name="Freeform 90" descr="90%"/>
            <p:cNvSpPr>
              <a:spLocks noChangeAspect="1"/>
            </p:cNvSpPr>
            <p:nvPr/>
          </p:nvSpPr>
          <p:spPr bwMode="auto">
            <a:xfrm>
              <a:off x="2916" y="1586"/>
              <a:ext cx="90" cy="17"/>
            </a:xfrm>
            <a:custGeom>
              <a:avLst/>
              <a:gdLst>
                <a:gd name="T0" fmla="*/ 89 w 90"/>
                <a:gd name="T1" fmla="*/ 0 h 17"/>
                <a:gd name="T2" fmla="*/ 89 w 90"/>
                <a:gd name="T3" fmla="*/ 12 h 17"/>
                <a:gd name="T4" fmla="*/ 54 w 90"/>
                <a:gd name="T5" fmla="*/ 13 h 17"/>
                <a:gd name="T6" fmla="*/ 54 w 90"/>
                <a:gd name="T7" fmla="*/ 1 h 17"/>
                <a:gd name="T8" fmla="*/ 89 w 90"/>
                <a:gd name="T9" fmla="*/ 0 h 17"/>
                <a:gd name="T10" fmla="*/ 3 w 90"/>
                <a:gd name="T11" fmla="*/ 16 h 17"/>
                <a:gd name="T12" fmla="*/ 3 w 90"/>
                <a:gd name="T13" fmla="*/ 5 h 17"/>
                <a:gd name="T14" fmla="*/ 0 w 90"/>
                <a:gd name="T15" fmla="*/ 5 h 17"/>
                <a:gd name="T16" fmla="*/ 0 w 90"/>
                <a:gd name="T17" fmla="*/ 16 h 17"/>
                <a:gd name="T18" fmla="*/ 3 w 90"/>
                <a:gd name="T19" fmla="*/ 16 h 17"/>
                <a:gd name="T20" fmla="*/ 89 w 90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0" h="17">
                  <a:moveTo>
                    <a:pt x="89" y="0"/>
                  </a:moveTo>
                  <a:lnTo>
                    <a:pt x="89" y="12"/>
                  </a:lnTo>
                  <a:lnTo>
                    <a:pt x="54" y="13"/>
                  </a:lnTo>
                  <a:lnTo>
                    <a:pt x="54" y="1"/>
                  </a:lnTo>
                  <a:lnTo>
                    <a:pt x="89" y="0"/>
                  </a:lnTo>
                  <a:lnTo>
                    <a:pt x="3" y="16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89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59" name="Freeform 91" descr="90%"/>
            <p:cNvSpPr>
              <a:spLocks noChangeAspect="1"/>
            </p:cNvSpPr>
            <p:nvPr/>
          </p:nvSpPr>
          <p:spPr bwMode="auto">
            <a:xfrm>
              <a:off x="2916" y="1592"/>
              <a:ext cx="126" cy="17"/>
            </a:xfrm>
            <a:custGeom>
              <a:avLst/>
              <a:gdLst>
                <a:gd name="T0" fmla="*/ 88 w 126"/>
                <a:gd name="T1" fmla="*/ 0 h 17"/>
                <a:gd name="T2" fmla="*/ 88 w 126"/>
                <a:gd name="T3" fmla="*/ 12 h 17"/>
                <a:gd name="T4" fmla="*/ 49 w 126"/>
                <a:gd name="T5" fmla="*/ 14 h 17"/>
                <a:gd name="T6" fmla="*/ 49 w 126"/>
                <a:gd name="T7" fmla="*/ 11 h 17"/>
                <a:gd name="T8" fmla="*/ 43 w 126"/>
                <a:gd name="T9" fmla="*/ 11 h 17"/>
                <a:gd name="T10" fmla="*/ 43 w 126"/>
                <a:gd name="T11" fmla="*/ 14 h 17"/>
                <a:gd name="T12" fmla="*/ 40 w 126"/>
                <a:gd name="T13" fmla="*/ 14 h 17"/>
                <a:gd name="T14" fmla="*/ 40 w 126"/>
                <a:gd name="T15" fmla="*/ 8 h 17"/>
                <a:gd name="T16" fmla="*/ 54 w 126"/>
                <a:gd name="T17" fmla="*/ 8 h 17"/>
                <a:gd name="T18" fmla="*/ 54 w 126"/>
                <a:gd name="T19" fmla="*/ 0 h 17"/>
                <a:gd name="T20" fmla="*/ 88 w 126"/>
                <a:gd name="T21" fmla="*/ 0 h 17"/>
                <a:gd name="T22" fmla="*/ 3 w 126"/>
                <a:gd name="T23" fmla="*/ 3 h 17"/>
                <a:gd name="T24" fmla="*/ 3 w 126"/>
                <a:gd name="T25" fmla="*/ 16 h 17"/>
                <a:gd name="T26" fmla="*/ 0 w 126"/>
                <a:gd name="T27" fmla="*/ 16 h 17"/>
                <a:gd name="T28" fmla="*/ 0 w 126"/>
                <a:gd name="T29" fmla="*/ 3 h 17"/>
                <a:gd name="T30" fmla="*/ 3 w 126"/>
                <a:gd name="T31" fmla="*/ 3 h 17"/>
                <a:gd name="T32" fmla="*/ 124 w 126"/>
                <a:gd name="T33" fmla="*/ 10 h 17"/>
                <a:gd name="T34" fmla="*/ 125 w 126"/>
                <a:gd name="T35" fmla="*/ 10 h 17"/>
                <a:gd name="T36" fmla="*/ 125 w 126"/>
                <a:gd name="T37" fmla="*/ 8 h 17"/>
                <a:gd name="T38" fmla="*/ 118 w 126"/>
                <a:gd name="T39" fmla="*/ 10 h 17"/>
                <a:gd name="T40" fmla="*/ 124 w 126"/>
                <a:gd name="T41" fmla="*/ 10 h 17"/>
                <a:gd name="T42" fmla="*/ 108 w 126"/>
                <a:gd name="T43" fmla="*/ 11 h 17"/>
                <a:gd name="T44" fmla="*/ 108 w 126"/>
                <a:gd name="T45" fmla="*/ 8 h 17"/>
                <a:gd name="T46" fmla="*/ 97 w 126"/>
                <a:gd name="T47" fmla="*/ 8 h 17"/>
                <a:gd name="T48" fmla="*/ 96 w 126"/>
                <a:gd name="T49" fmla="*/ 11 h 17"/>
                <a:gd name="T50" fmla="*/ 108 w 126"/>
                <a:gd name="T51" fmla="*/ 11 h 17"/>
                <a:gd name="T52" fmla="*/ 88 w 126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26" h="17">
                  <a:moveTo>
                    <a:pt x="88" y="0"/>
                  </a:moveTo>
                  <a:lnTo>
                    <a:pt x="88" y="12"/>
                  </a:lnTo>
                  <a:lnTo>
                    <a:pt x="49" y="14"/>
                  </a:lnTo>
                  <a:lnTo>
                    <a:pt x="49" y="11"/>
                  </a:lnTo>
                  <a:lnTo>
                    <a:pt x="43" y="11"/>
                  </a:lnTo>
                  <a:lnTo>
                    <a:pt x="43" y="14"/>
                  </a:lnTo>
                  <a:lnTo>
                    <a:pt x="40" y="14"/>
                  </a:lnTo>
                  <a:lnTo>
                    <a:pt x="40" y="8"/>
                  </a:lnTo>
                  <a:lnTo>
                    <a:pt x="54" y="8"/>
                  </a:lnTo>
                  <a:lnTo>
                    <a:pt x="54" y="0"/>
                  </a:lnTo>
                  <a:lnTo>
                    <a:pt x="88" y="0"/>
                  </a:lnTo>
                  <a:lnTo>
                    <a:pt x="3" y="3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3"/>
                  </a:lnTo>
                  <a:lnTo>
                    <a:pt x="3" y="3"/>
                  </a:lnTo>
                  <a:lnTo>
                    <a:pt x="124" y="10"/>
                  </a:lnTo>
                  <a:lnTo>
                    <a:pt x="125" y="10"/>
                  </a:lnTo>
                  <a:lnTo>
                    <a:pt x="125" y="8"/>
                  </a:lnTo>
                  <a:lnTo>
                    <a:pt x="118" y="10"/>
                  </a:lnTo>
                  <a:lnTo>
                    <a:pt x="124" y="10"/>
                  </a:lnTo>
                  <a:lnTo>
                    <a:pt x="108" y="11"/>
                  </a:lnTo>
                  <a:lnTo>
                    <a:pt x="108" y="8"/>
                  </a:lnTo>
                  <a:lnTo>
                    <a:pt x="97" y="8"/>
                  </a:lnTo>
                  <a:lnTo>
                    <a:pt x="96" y="11"/>
                  </a:lnTo>
                  <a:lnTo>
                    <a:pt x="108" y="11"/>
                  </a:lnTo>
                  <a:lnTo>
                    <a:pt x="8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0" name="Freeform 92" descr="90%"/>
            <p:cNvSpPr>
              <a:spLocks noChangeAspect="1"/>
            </p:cNvSpPr>
            <p:nvPr/>
          </p:nvSpPr>
          <p:spPr bwMode="auto">
            <a:xfrm>
              <a:off x="2902" y="1597"/>
              <a:ext cx="139" cy="17"/>
            </a:xfrm>
            <a:custGeom>
              <a:avLst/>
              <a:gdLst>
                <a:gd name="T0" fmla="*/ 138 w 139"/>
                <a:gd name="T1" fmla="*/ 0 h 17"/>
                <a:gd name="T2" fmla="*/ 123 w 139"/>
                <a:gd name="T3" fmla="*/ 4 h 17"/>
                <a:gd name="T4" fmla="*/ 123 w 139"/>
                <a:gd name="T5" fmla="*/ 7 h 17"/>
                <a:gd name="T6" fmla="*/ 132 w 139"/>
                <a:gd name="T7" fmla="*/ 7 h 17"/>
                <a:gd name="T8" fmla="*/ 132 w 139"/>
                <a:gd name="T9" fmla="*/ 11 h 17"/>
                <a:gd name="T10" fmla="*/ 37 w 139"/>
                <a:gd name="T11" fmla="*/ 14 h 17"/>
                <a:gd name="T12" fmla="*/ 37 w 139"/>
                <a:gd name="T13" fmla="*/ 7 h 17"/>
                <a:gd name="T14" fmla="*/ 53 w 139"/>
                <a:gd name="T15" fmla="*/ 7 h 17"/>
                <a:gd name="T16" fmla="*/ 53 w 139"/>
                <a:gd name="T17" fmla="*/ 3 h 17"/>
                <a:gd name="T18" fmla="*/ 57 w 139"/>
                <a:gd name="T19" fmla="*/ 3 h 17"/>
                <a:gd name="T20" fmla="*/ 63 w 139"/>
                <a:gd name="T21" fmla="*/ 3 h 17"/>
                <a:gd name="T22" fmla="*/ 101 w 139"/>
                <a:gd name="T23" fmla="*/ 1 h 17"/>
                <a:gd name="T24" fmla="*/ 101 w 139"/>
                <a:gd name="T25" fmla="*/ 7 h 17"/>
                <a:gd name="T26" fmla="*/ 108 w 139"/>
                <a:gd name="T27" fmla="*/ 7 h 17"/>
                <a:gd name="T28" fmla="*/ 110 w 139"/>
                <a:gd name="T29" fmla="*/ 0 h 17"/>
                <a:gd name="T30" fmla="*/ 122 w 139"/>
                <a:gd name="T31" fmla="*/ 0 h 17"/>
                <a:gd name="T32" fmla="*/ 122 w 139"/>
                <a:gd name="T33" fmla="*/ 2 h 17"/>
                <a:gd name="T34" fmla="*/ 131 w 139"/>
                <a:gd name="T35" fmla="*/ 0 h 17"/>
                <a:gd name="T36" fmla="*/ 138 w 139"/>
                <a:gd name="T37" fmla="*/ 0 h 17"/>
                <a:gd name="T38" fmla="*/ 17 w 139"/>
                <a:gd name="T39" fmla="*/ 4 h 17"/>
                <a:gd name="T40" fmla="*/ 17 w 139"/>
                <a:gd name="T41" fmla="*/ 15 h 17"/>
                <a:gd name="T42" fmla="*/ 14 w 139"/>
                <a:gd name="T43" fmla="*/ 16 h 17"/>
                <a:gd name="T44" fmla="*/ 14 w 139"/>
                <a:gd name="T45" fmla="*/ 4 h 17"/>
                <a:gd name="T46" fmla="*/ 17 w 139"/>
                <a:gd name="T47" fmla="*/ 4 h 17"/>
                <a:gd name="T48" fmla="*/ 7 w 139"/>
                <a:gd name="T49" fmla="*/ 16 h 17"/>
                <a:gd name="T50" fmla="*/ 0 w 139"/>
                <a:gd name="T51" fmla="*/ 16 h 17"/>
                <a:gd name="T52" fmla="*/ 7 w 139"/>
                <a:gd name="T53" fmla="*/ 16 h 17"/>
                <a:gd name="T54" fmla="*/ 138 w 139"/>
                <a:gd name="T55" fmla="*/ 0 h 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9" h="17">
                  <a:moveTo>
                    <a:pt x="138" y="0"/>
                  </a:moveTo>
                  <a:lnTo>
                    <a:pt x="123" y="4"/>
                  </a:lnTo>
                  <a:lnTo>
                    <a:pt x="123" y="7"/>
                  </a:lnTo>
                  <a:lnTo>
                    <a:pt x="132" y="7"/>
                  </a:lnTo>
                  <a:lnTo>
                    <a:pt x="132" y="11"/>
                  </a:lnTo>
                  <a:lnTo>
                    <a:pt x="37" y="14"/>
                  </a:lnTo>
                  <a:lnTo>
                    <a:pt x="37" y="7"/>
                  </a:lnTo>
                  <a:lnTo>
                    <a:pt x="53" y="7"/>
                  </a:lnTo>
                  <a:lnTo>
                    <a:pt x="53" y="3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101" y="1"/>
                  </a:lnTo>
                  <a:lnTo>
                    <a:pt x="101" y="7"/>
                  </a:lnTo>
                  <a:lnTo>
                    <a:pt x="108" y="7"/>
                  </a:lnTo>
                  <a:lnTo>
                    <a:pt x="110" y="0"/>
                  </a:lnTo>
                  <a:lnTo>
                    <a:pt x="122" y="0"/>
                  </a:lnTo>
                  <a:lnTo>
                    <a:pt x="122" y="2"/>
                  </a:lnTo>
                  <a:lnTo>
                    <a:pt x="131" y="0"/>
                  </a:lnTo>
                  <a:lnTo>
                    <a:pt x="138" y="0"/>
                  </a:lnTo>
                  <a:lnTo>
                    <a:pt x="17" y="4"/>
                  </a:lnTo>
                  <a:lnTo>
                    <a:pt x="17" y="15"/>
                  </a:lnTo>
                  <a:lnTo>
                    <a:pt x="14" y="16"/>
                  </a:lnTo>
                  <a:lnTo>
                    <a:pt x="14" y="4"/>
                  </a:lnTo>
                  <a:lnTo>
                    <a:pt x="17" y="4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38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1" name="Freeform 93" descr="90%"/>
            <p:cNvSpPr>
              <a:spLocks noChangeAspect="1"/>
            </p:cNvSpPr>
            <p:nvPr/>
          </p:nvSpPr>
          <p:spPr bwMode="auto">
            <a:xfrm>
              <a:off x="2902" y="1604"/>
              <a:ext cx="134" cy="17"/>
            </a:xfrm>
            <a:custGeom>
              <a:avLst/>
              <a:gdLst>
                <a:gd name="T0" fmla="*/ 133 w 134"/>
                <a:gd name="T1" fmla="*/ 0 h 17"/>
                <a:gd name="T2" fmla="*/ 133 w 134"/>
                <a:gd name="T3" fmla="*/ 10 h 17"/>
                <a:gd name="T4" fmla="*/ 0 w 134"/>
                <a:gd name="T5" fmla="*/ 16 h 17"/>
                <a:gd name="T6" fmla="*/ 0 w 134"/>
                <a:gd name="T7" fmla="*/ 4 h 17"/>
                <a:gd name="T8" fmla="*/ 7 w 134"/>
                <a:gd name="T9" fmla="*/ 4 h 17"/>
                <a:gd name="T10" fmla="*/ 14 w 134"/>
                <a:gd name="T11" fmla="*/ 4 h 17"/>
                <a:gd name="T12" fmla="*/ 17 w 134"/>
                <a:gd name="T13" fmla="*/ 3 h 17"/>
                <a:gd name="T14" fmla="*/ 17 w 134"/>
                <a:gd name="T15" fmla="*/ 4 h 17"/>
                <a:gd name="T16" fmla="*/ 37 w 134"/>
                <a:gd name="T17" fmla="*/ 4 h 17"/>
                <a:gd name="T18" fmla="*/ 37 w 134"/>
                <a:gd name="T19" fmla="*/ 3 h 17"/>
                <a:gd name="T20" fmla="*/ 133 w 134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4" h="17">
                  <a:moveTo>
                    <a:pt x="133" y="0"/>
                  </a:moveTo>
                  <a:lnTo>
                    <a:pt x="133" y="10"/>
                  </a:lnTo>
                  <a:lnTo>
                    <a:pt x="0" y="16"/>
                  </a:lnTo>
                  <a:lnTo>
                    <a:pt x="0" y="4"/>
                  </a:lnTo>
                  <a:lnTo>
                    <a:pt x="7" y="4"/>
                  </a:lnTo>
                  <a:lnTo>
                    <a:pt x="14" y="4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133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2" name="Freeform 94" descr="90%"/>
            <p:cNvSpPr>
              <a:spLocks noChangeAspect="1"/>
            </p:cNvSpPr>
            <p:nvPr/>
          </p:nvSpPr>
          <p:spPr bwMode="auto">
            <a:xfrm>
              <a:off x="2902" y="1610"/>
              <a:ext cx="146" cy="17"/>
            </a:xfrm>
            <a:custGeom>
              <a:avLst/>
              <a:gdLst>
                <a:gd name="T0" fmla="*/ 132 w 146"/>
                <a:gd name="T1" fmla="*/ 0 h 17"/>
                <a:gd name="T2" fmla="*/ 132 w 146"/>
                <a:gd name="T3" fmla="*/ 3 h 17"/>
                <a:gd name="T4" fmla="*/ 145 w 146"/>
                <a:gd name="T5" fmla="*/ 3 h 17"/>
                <a:gd name="T6" fmla="*/ 145 w 146"/>
                <a:gd name="T7" fmla="*/ 10 h 17"/>
                <a:gd name="T8" fmla="*/ 0 w 146"/>
                <a:gd name="T9" fmla="*/ 16 h 17"/>
                <a:gd name="T10" fmla="*/ 0 w 146"/>
                <a:gd name="T11" fmla="*/ 5 h 17"/>
                <a:gd name="T12" fmla="*/ 132 w 146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" h="17">
                  <a:moveTo>
                    <a:pt x="132" y="0"/>
                  </a:moveTo>
                  <a:lnTo>
                    <a:pt x="132" y="3"/>
                  </a:lnTo>
                  <a:lnTo>
                    <a:pt x="145" y="3"/>
                  </a:lnTo>
                  <a:lnTo>
                    <a:pt x="145" y="10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32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3" name="Freeform 95" descr="90%"/>
            <p:cNvSpPr>
              <a:spLocks noChangeAspect="1"/>
            </p:cNvSpPr>
            <p:nvPr/>
          </p:nvSpPr>
          <p:spPr bwMode="auto">
            <a:xfrm>
              <a:off x="2782" y="1616"/>
              <a:ext cx="366" cy="17"/>
            </a:xfrm>
            <a:custGeom>
              <a:avLst/>
              <a:gdLst>
                <a:gd name="T0" fmla="*/ 265 w 366"/>
                <a:gd name="T1" fmla="*/ 0 h 17"/>
                <a:gd name="T2" fmla="*/ 265 w 366"/>
                <a:gd name="T3" fmla="*/ 8 h 17"/>
                <a:gd name="T4" fmla="*/ 52 w 366"/>
                <a:gd name="T5" fmla="*/ 14 h 17"/>
                <a:gd name="T6" fmla="*/ 55 w 366"/>
                <a:gd name="T7" fmla="*/ 11 h 17"/>
                <a:gd name="T8" fmla="*/ 99 w 366"/>
                <a:gd name="T9" fmla="*/ 11 h 17"/>
                <a:gd name="T10" fmla="*/ 99 w 366"/>
                <a:gd name="T11" fmla="*/ 5 h 17"/>
                <a:gd name="T12" fmla="*/ 120 w 366"/>
                <a:gd name="T13" fmla="*/ 5 h 17"/>
                <a:gd name="T14" fmla="*/ 120 w 366"/>
                <a:gd name="T15" fmla="*/ 4 h 17"/>
                <a:gd name="T16" fmla="*/ 265 w 366"/>
                <a:gd name="T17" fmla="*/ 0 h 17"/>
                <a:gd name="T18" fmla="*/ 365 w 366"/>
                <a:gd name="T19" fmla="*/ 5 h 17"/>
                <a:gd name="T20" fmla="*/ 334 w 366"/>
                <a:gd name="T21" fmla="*/ 5 h 17"/>
                <a:gd name="T22" fmla="*/ 333 w 366"/>
                <a:gd name="T23" fmla="*/ 6 h 17"/>
                <a:gd name="T24" fmla="*/ 365 w 366"/>
                <a:gd name="T25" fmla="*/ 5 h 17"/>
                <a:gd name="T26" fmla="*/ 288 w 366"/>
                <a:gd name="T27" fmla="*/ 7 h 17"/>
                <a:gd name="T28" fmla="*/ 287 w 366"/>
                <a:gd name="T29" fmla="*/ 7 h 17"/>
                <a:gd name="T30" fmla="*/ 301 w 366"/>
                <a:gd name="T31" fmla="*/ 1 h 17"/>
                <a:gd name="T32" fmla="*/ 301 w 366"/>
                <a:gd name="T33" fmla="*/ 0 h 17"/>
                <a:gd name="T34" fmla="*/ 287 w 366"/>
                <a:gd name="T35" fmla="*/ 5 h 17"/>
                <a:gd name="T36" fmla="*/ 285 w 366"/>
                <a:gd name="T37" fmla="*/ 4 h 17"/>
                <a:gd name="T38" fmla="*/ 273 w 366"/>
                <a:gd name="T39" fmla="*/ 4 h 17"/>
                <a:gd name="T40" fmla="*/ 271 w 366"/>
                <a:gd name="T41" fmla="*/ 8 h 17"/>
                <a:gd name="T42" fmla="*/ 288 w 366"/>
                <a:gd name="T43" fmla="*/ 7 h 17"/>
                <a:gd name="T44" fmla="*/ 46 w 366"/>
                <a:gd name="T45" fmla="*/ 14 h 17"/>
                <a:gd name="T46" fmla="*/ 0 w 366"/>
                <a:gd name="T47" fmla="*/ 14 h 17"/>
                <a:gd name="T48" fmla="*/ 0 w 366"/>
                <a:gd name="T49" fmla="*/ 16 h 17"/>
                <a:gd name="T50" fmla="*/ 46 w 366"/>
                <a:gd name="T51" fmla="*/ 14 h 17"/>
                <a:gd name="T52" fmla="*/ 265 w 366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6" h="17">
                  <a:moveTo>
                    <a:pt x="265" y="0"/>
                  </a:moveTo>
                  <a:lnTo>
                    <a:pt x="265" y="8"/>
                  </a:lnTo>
                  <a:lnTo>
                    <a:pt x="52" y="14"/>
                  </a:lnTo>
                  <a:lnTo>
                    <a:pt x="55" y="11"/>
                  </a:lnTo>
                  <a:lnTo>
                    <a:pt x="99" y="11"/>
                  </a:lnTo>
                  <a:lnTo>
                    <a:pt x="99" y="5"/>
                  </a:lnTo>
                  <a:lnTo>
                    <a:pt x="120" y="5"/>
                  </a:lnTo>
                  <a:lnTo>
                    <a:pt x="120" y="4"/>
                  </a:lnTo>
                  <a:lnTo>
                    <a:pt x="265" y="0"/>
                  </a:lnTo>
                  <a:lnTo>
                    <a:pt x="365" y="5"/>
                  </a:lnTo>
                  <a:lnTo>
                    <a:pt x="334" y="5"/>
                  </a:lnTo>
                  <a:lnTo>
                    <a:pt x="333" y="6"/>
                  </a:lnTo>
                  <a:lnTo>
                    <a:pt x="365" y="5"/>
                  </a:lnTo>
                  <a:lnTo>
                    <a:pt x="288" y="7"/>
                  </a:lnTo>
                  <a:lnTo>
                    <a:pt x="287" y="7"/>
                  </a:lnTo>
                  <a:lnTo>
                    <a:pt x="301" y="1"/>
                  </a:lnTo>
                  <a:lnTo>
                    <a:pt x="301" y="0"/>
                  </a:lnTo>
                  <a:lnTo>
                    <a:pt x="287" y="5"/>
                  </a:lnTo>
                  <a:lnTo>
                    <a:pt x="285" y="4"/>
                  </a:lnTo>
                  <a:lnTo>
                    <a:pt x="273" y="4"/>
                  </a:lnTo>
                  <a:lnTo>
                    <a:pt x="271" y="8"/>
                  </a:lnTo>
                  <a:lnTo>
                    <a:pt x="288" y="7"/>
                  </a:lnTo>
                  <a:lnTo>
                    <a:pt x="46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46" y="14"/>
                  </a:lnTo>
                  <a:lnTo>
                    <a:pt x="265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4" name="Freeform 96" descr="90%"/>
            <p:cNvSpPr>
              <a:spLocks noChangeAspect="1"/>
            </p:cNvSpPr>
            <p:nvPr/>
          </p:nvSpPr>
          <p:spPr bwMode="auto">
            <a:xfrm>
              <a:off x="2782" y="1620"/>
              <a:ext cx="416" cy="17"/>
            </a:xfrm>
            <a:custGeom>
              <a:avLst/>
              <a:gdLst>
                <a:gd name="T0" fmla="*/ 365 w 416"/>
                <a:gd name="T1" fmla="*/ 0 h 17"/>
                <a:gd name="T2" fmla="*/ 415 w 416"/>
                <a:gd name="T3" fmla="*/ 0 h 17"/>
                <a:gd name="T4" fmla="*/ 407 w 416"/>
                <a:gd name="T5" fmla="*/ 5 h 17"/>
                <a:gd name="T6" fmla="*/ 2 w 416"/>
                <a:gd name="T7" fmla="*/ 16 h 17"/>
                <a:gd name="T8" fmla="*/ 0 w 416"/>
                <a:gd name="T9" fmla="*/ 8 h 17"/>
                <a:gd name="T10" fmla="*/ 46 w 416"/>
                <a:gd name="T11" fmla="*/ 7 h 17"/>
                <a:gd name="T12" fmla="*/ 52 w 416"/>
                <a:gd name="T13" fmla="*/ 7 h 17"/>
                <a:gd name="T14" fmla="*/ 265 w 416"/>
                <a:gd name="T15" fmla="*/ 2 h 17"/>
                <a:gd name="T16" fmla="*/ 271 w 416"/>
                <a:gd name="T17" fmla="*/ 2 h 17"/>
                <a:gd name="T18" fmla="*/ 288 w 416"/>
                <a:gd name="T19" fmla="*/ 1 h 17"/>
                <a:gd name="T20" fmla="*/ 289 w 416"/>
                <a:gd name="T21" fmla="*/ 2 h 17"/>
                <a:gd name="T22" fmla="*/ 332 w 416"/>
                <a:gd name="T23" fmla="*/ 2 h 17"/>
                <a:gd name="T24" fmla="*/ 333 w 416"/>
                <a:gd name="T25" fmla="*/ 0 h 17"/>
                <a:gd name="T26" fmla="*/ 365 w 416"/>
                <a:gd name="T27" fmla="*/ 0 h 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16" h="17">
                  <a:moveTo>
                    <a:pt x="365" y="0"/>
                  </a:moveTo>
                  <a:lnTo>
                    <a:pt x="415" y="0"/>
                  </a:lnTo>
                  <a:lnTo>
                    <a:pt x="407" y="5"/>
                  </a:lnTo>
                  <a:lnTo>
                    <a:pt x="2" y="16"/>
                  </a:lnTo>
                  <a:lnTo>
                    <a:pt x="0" y="8"/>
                  </a:lnTo>
                  <a:lnTo>
                    <a:pt x="46" y="7"/>
                  </a:lnTo>
                  <a:lnTo>
                    <a:pt x="52" y="7"/>
                  </a:lnTo>
                  <a:lnTo>
                    <a:pt x="265" y="2"/>
                  </a:lnTo>
                  <a:lnTo>
                    <a:pt x="271" y="2"/>
                  </a:lnTo>
                  <a:lnTo>
                    <a:pt x="288" y="1"/>
                  </a:lnTo>
                  <a:lnTo>
                    <a:pt x="289" y="2"/>
                  </a:lnTo>
                  <a:lnTo>
                    <a:pt x="332" y="2"/>
                  </a:lnTo>
                  <a:lnTo>
                    <a:pt x="333" y="0"/>
                  </a:lnTo>
                  <a:lnTo>
                    <a:pt x="365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5" name="Freeform 97" descr="90%"/>
            <p:cNvSpPr>
              <a:spLocks noChangeAspect="1"/>
            </p:cNvSpPr>
            <p:nvPr/>
          </p:nvSpPr>
          <p:spPr bwMode="auto">
            <a:xfrm>
              <a:off x="2785" y="1625"/>
              <a:ext cx="405" cy="17"/>
            </a:xfrm>
            <a:custGeom>
              <a:avLst/>
              <a:gdLst>
                <a:gd name="T0" fmla="*/ 404 w 405"/>
                <a:gd name="T1" fmla="*/ 0 h 17"/>
                <a:gd name="T2" fmla="*/ 394 w 405"/>
                <a:gd name="T3" fmla="*/ 6 h 17"/>
                <a:gd name="T4" fmla="*/ 1 w 405"/>
                <a:gd name="T5" fmla="*/ 16 h 17"/>
                <a:gd name="T6" fmla="*/ 0 w 405"/>
                <a:gd name="T7" fmla="*/ 9 h 17"/>
                <a:gd name="T8" fmla="*/ 404 w 40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5" h="17">
                  <a:moveTo>
                    <a:pt x="404" y="0"/>
                  </a:moveTo>
                  <a:lnTo>
                    <a:pt x="394" y="6"/>
                  </a:lnTo>
                  <a:lnTo>
                    <a:pt x="1" y="16"/>
                  </a:lnTo>
                  <a:lnTo>
                    <a:pt x="0" y="9"/>
                  </a:lnTo>
                  <a:lnTo>
                    <a:pt x="404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6" name="Freeform 98" descr="90%"/>
            <p:cNvSpPr>
              <a:spLocks noChangeAspect="1"/>
            </p:cNvSpPr>
            <p:nvPr/>
          </p:nvSpPr>
          <p:spPr bwMode="auto">
            <a:xfrm>
              <a:off x="2786" y="1631"/>
              <a:ext cx="394" cy="17"/>
            </a:xfrm>
            <a:custGeom>
              <a:avLst/>
              <a:gdLst>
                <a:gd name="T0" fmla="*/ 393 w 394"/>
                <a:gd name="T1" fmla="*/ 0 h 17"/>
                <a:gd name="T2" fmla="*/ 382 w 394"/>
                <a:gd name="T3" fmla="*/ 8 h 17"/>
                <a:gd name="T4" fmla="*/ 131 w 394"/>
                <a:gd name="T5" fmla="*/ 16 h 17"/>
                <a:gd name="T6" fmla="*/ 1 w 394"/>
                <a:gd name="T7" fmla="*/ 16 h 17"/>
                <a:gd name="T8" fmla="*/ 0 w 394"/>
                <a:gd name="T9" fmla="*/ 11 h 17"/>
                <a:gd name="T10" fmla="*/ 393 w 394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4" h="17">
                  <a:moveTo>
                    <a:pt x="393" y="0"/>
                  </a:moveTo>
                  <a:lnTo>
                    <a:pt x="382" y="8"/>
                  </a:lnTo>
                  <a:lnTo>
                    <a:pt x="131" y="16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393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7" name="Freeform 99" descr="90%"/>
            <p:cNvSpPr>
              <a:spLocks noChangeAspect="1"/>
            </p:cNvSpPr>
            <p:nvPr/>
          </p:nvSpPr>
          <p:spPr bwMode="auto">
            <a:xfrm>
              <a:off x="2917" y="1638"/>
              <a:ext cx="253" cy="17"/>
            </a:xfrm>
            <a:custGeom>
              <a:avLst/>
              <a:gdLst>
                <a:gd name="T0" fmla="*/ 252 w 253"/>
                <a:gd name="T1" fmla="*/ 0 h 17"/>
                <a:gd name="T2" fmla="*/ 243 w 253"/>
                <a:gd name="T3" fmla="*/ 16 h 17"/>
                <a:gd name="T4" fmla="*/ 0 w 253"/>
                <a:gd name="T5" fmla="*/ 16 h 17"/>
                <a:gd name="T6" fmla="*/ 252 w 253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3" h="17">
                  <a:moveTo>
                    <a:pt x="252" y="0"/>
                  </a:moveTo>
                  <a:lnTo>
                    <a:pt x="243" y="16"/>
                  </a:lnTo>
                  <a:lnTo>
                    <a:pt x="0" y="16"/>
                  </a:lnTo>
                  <a:lnTo>
                    <a:pt x="252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8" name="Freeform 100" descr="90%"/>
            <p:cNvSpPr>
              <a:spLocks noChangeAspect="1"/>
            </p:cNvSpPr>
            <p:nvPr/>
          </p:nvSpPr>
          <p:spPr bwMode="auto">
            <a:xfrm>
              <a:off x="2782" y="1529"/>
              <a:ext cx="416" cy="116"/>
            </a:xfrm>
            <a:custGeom>
              <a:avLst/>
              <a:gdLst>
                <a:gd name="T0" fmla="*/ 134 w 416"/>
                <a:gd name="T1" fmla="*/ 59 h 116"/>
                <a:gd name="T2" fmla="*/ 137 w 416"/>
                <a:gd name="T3" fmla="*/ 59 h 116"/>
                <a:gd name="T4" fmla="*/ 137 w 416"/>
                <a:gd name="T5" fmla="*/ 77 h 116"/>
                <a:gd name="T6" fmla="*/ 157 w 416"/>
                <a:gd name="T7" fmla="*/ 77 h 116"/>
                <a:gd name="T8" fmla="*/ 157 w 416"/>
                <a:gd name="T9" fmla="*/ 73 h 116"/>
                <a:gd name="T10" fmla="*/ 174 w 416"/>
                <a:gd name="T11" fmla="*/ 73 h 116"/>
                <a:gd name="T12" fmla="*/ 174 w 416"/>
                <a:gd name="T13" fmla="*/ 67 h 116"/>
                <a:gd name="T14" fmla="*/ 188 w 416"/>
                <a:gd name="T15" fmla="*/ 67 h 116"/>
                <a:gd name="T16" fmla="*/ 188 w 416"/>
                <a:gd name="T17" fmla="*/ 57 h 116"/>
                <a:gd name="T18" fmla="*/ 182 w 416"/>
                <a:gd name="T19" fmla="*/ 57 h 116"/>
                <a:gd name="T20" fmla="*/ 182 w 416"/>
                <a:gd name="T21" fmla="*/ 46 h 116"/>
                <a:gd name="T22" fmla="*/ 193 w 416"/>
                <a:gd name="T23" fmla="*/ 46 h 116"/>
                <a:gd name="T24" fmla="*/ 193 w 416"/>
                <a:gd name="T25" fmla="*/ 32 h 116"/>
                <a:gd name="T26" fmla="*/ 205 w 416"/>
                <a:gd name="T27" fmla="*/ 32 h 116"/>
                <a:gd name="T28" fmla="*/ 205 w 416"/>
                <a:gd name="T29" fmla="*/ 0 h 116"/>
                <a:gd name="T30" fmla="*/ 206 w 416"/>
                <a:gd name="T31" fmla="*/ 32 h 116"/>
                <a:gd name="T32" fmla="*/ 212 w 416"/>
                <a:gd name="T33" fmla="*/ 32 h 116"/>
                <a:gd name="T34" fmla="*/ 212 w 416"/>
                <a:gd name="T35" fmla="*/ 36 h 116"/>
                <a:gd name="T36" fmla="*/ 221 w 416"/>
                <a:gd name="T37" fmla="*/ 36 h 116"/>
                <a:gd name="T38" fmla="*/ 221 w 416"/>
                <a:gd name="T39" fmla="*/ 41 h 116"/>
                <a:gd name="T40" fmla="*/ 235 w 416"/>
                <a:gd name="T41" fmla="*/ 41 h 116"/>
                <a:gd name="T42" fmla="*/ 235 w 416"/>
                <a:gd name="T43" fmla="*/ 55 h 116"/>
                <a:gd name="T44" fmla="*/ 222 w 416"/>
                <a:gd name="T45" fmla="*/ 55 h 116"/>
                <a:gd name="T46" fmla="*/ 222 w 416"/>
                <a:gd name="T47" fmla="*/ 73 h 116"/>
                <a:gd name="T48" fmla="*/ 228 w 416"/>
                <a:gd name="T49" fmla="*/ 73 h 116"/>
                <a:gd name="T50" fmla="*/ 231 w 416"/>
                <a:gd name="T51" fmla="*/ 67 h 116"/>
                <a:gd name="T52" fmla="*/ 242 w 416"/>
                <a:gd name="T53" fmla="*/ 67 h 116"/>
                <a:gd name="T54" fmla="*/ 243 w 416"/>
                <a:gd name="T55" fmla="*/ 70 h 116"/>
                <a:gd name="T56" fmla="*/ 259 w 416"/>
                <a:gd name="T57" fmla="*/ 67 h 116"/>
                <a:gd name="T58" fmla="*/ 259 w 416"/>
                <a:gd name="T59" fmla="*/ 68 h 116"/>
                <a:gd name="T60" fmla="*/ 243 w 416"/>
                <a:gd name="T61" fmla="*/ 71 h 116"/>
                <a:gd name="T62" fmla="*/ 243 w 416"/>
                <a:gd name="T63" fmla="*/ 73 h 116"/>
                <a:gd name="T64" fmla="*/ 252 w 416"/>
                <a:gd name="T65" fmla="*/ 73 h 116"/>
                <a:gd name="T66" fmla="*/ 252 w 416"/>
                <a:gd name="T67" fmla="*/ 83 h 116"/>
                <a:gd name="T68" fmla="*/ 265 w 416"/>
                <a:gd name="T69" fmla="*/ 83 h 116"/>
                <a:gd name="T70" fmla="*/ 265 w 416"/>
                <a:gd name="T71" fmla="*/ 93 h 116"/>
                <a:gd name="T72" fmla="*/ 271 w 416"/>
                <a:gd name="T73" fmla="*/ 93 h 116"/>
                <a:gd name="T74" fmla="*/ 273 w 416"/>
                <a:gd name="T75" fmla="*/ 90 h 116"/>
                <a:gd name="T76" fmla="*/ 286 w 416"/>
                <a:gd name="T77" fmla="*/ 90 h 116"/>
                <a:gd name="T78" fmla="*/ 287 w 416"/>
                <a:gd name="T79" fmla="*/ 91 h 116"/>
                <a:gd name="T80" fmla="*/ 301 w 416"/>
                <a:gd name="T81" fmla="*/ 87 h 116"/>
                <a:gd name="T82" fmla="*/ 302 w 416"/>
                <a:gd name="T83" fmla="*/ 88 h 116"/>
                <a:gd name="T84" fmla="*/ 287 w 416"/>
                <a:gd name="T85" fmla="*/ 92 h 116"/>
                <a:gd name="T86" fmla="*/ 289 w 416"/>
                <a:gd name="T87" fmla="*/ 93 h 116"/>
                <a:gd name="T88" fmla="*/ 332 w 416"/>
                <a:gd name="T89" fmla="*/ 93 h 116"/>
                <a:gd name="T90" fmla="*/ 334 w 416"/>
                <a:gd name="T91" fmla="*/ 91 h 116"/>
                <a:gd name="T92" fmla="*/ 415 w 416"/>
                <a:gd name="T93" fmla="*/ 91 h 116"/>
                <a:gd name="T94" fmla="*/ 378 w 416"/>
                <a:gd name="T95" fmla="*/ 115 h 116"/>
                <a:gd name="T96" fmla="*/ 4 w 416"/>
                <a:gd name="T97" fmla="*/ 115 h 116"/>
                <a:gd name="T98" fmla="*/ 0 w 416"/>
                <a:gd name="T99" fmla="*/ 98 h 116"/>
                <a:gd name="T100" fmla="*/ 52 w 416"/>
                <a:gd name="T101" fmla="*/ 98 h 116"/>
                <a:gd name="T102" fmla="*/ 55 w 416"/>
                <a:gd name="T103" fmla="*/ 95 h 116"/>
                <a:gd name="T104" fmla="*/ 99 w 416"/>
                <a:gd name="T105" fmla="*/ 95 h 116"/>
                <a:gd name="T106" fmla="*/ 99 w 416"/>
                <a:gd name="T107" fmla="*/ 91 h 116"/>
                <a:gd name="T108" fmla="*/ 120 w 416"/>
                <a:gd name="T109" fmla="*/ 91 h 116"/>
                <a:gd name="T110" fmla="*/ 120 w 416"/>
                <a:gd name="T111" fmla="*/ 77 h 116"/>
                <a:gd name="T112" fmla="*/ 134 w 416"/>
                <a:gd name="T113" fmla="*/ 77 h 116"/>
                <a:gd name="T114" fmla="*/ 134 w 416"/>
                <a:gd name="T115" fmla="*/ 59 h 11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16" h="116">
                  <a:moveTo>
                    <a:pt x="134" y="59"/>
                  </a:moveTo>
                  <a:lnTo>
                    <a:pt x="137" y="59"/>
                  </a:lnTo>
                  <a:lnTo>
                    <a:pt x="137" y="77"/>
                  </a:lnTo>
                  <a:lnTo>
                    <a:pt x="157" y="77"/>
                  </a:lnTo>
                  <a:lnTo>
                    <a:pt x="157" y="73"/>
                  </a:lnTo>
                  <a:lnTo>
                    <a:pt x="174" y="73"/>
                  </a:lnTo>
                  <a:lnTo>
                    <a:pt x="174" y="67"/>
                  </a:lnTo>
                  <a:lnTo>
                    <a:pt x="188" y="67"/>
                  </a:lnTo>
                  <a:lnTo>
                    <a:pt x="188" y="57"/>
                  </a:lnTo>
                  <a:lnTo>
                    <a:pt x="182" y="57"/>
                  </a:lnTo>
                  <a:lnTo>
                    <a:pt x="182" y="46"/>
                  </a:lnTo>
                  <a:lnTo>
                    <a:pt x="193" y="46"/>
                  </a:lnTo>
                  <a:lnTo>
                    <a:pt x="193" y="32"/>
                  </a:lnTo>
                  <a:lnTo>
                    <a:pt x="205" y="32"/>
                  </a:lnTo>
                  <a:lnTo>
                    <a:pt x="205" y="0"/>
                  </a:lnTo>
                  <a:lnTo>
                    <a:pt x="206" y="32"/>
                  </a:lnTo>
                  <a:lnTo>
                    <a:pt x="212" y="32"/>
                  </a:lnTo>
                  <a:lnTo>
                    <a:pt x="212" y="36"/>
                  </a:lnTo>
                  <a:lnTo>
                    <a:pt x="221" y="36"/>
                  </a:lnTo>
                  <a:lnTo>
                    <a:pt x="221" y="41"/>
                  </a:lnTo>
                  <a:lnTo>
                    <a:pt x="235" y="41"/>
                  </a:lnTo>
                  <a:lnTo>
                    <a:pt x="235" y="55"/>
                  </a:lnTo>
                  <a:lnTo>
                    <a:pt x="222" y="55"/>
                  </a:lnTo>
                  <a:lnTo>
                    <a:pt x="222" y="73"/>
                  </a:lnTo>
                  <a:lnTo>
                    <a:pt x="228" y="73"/>
                  </a:lnTo>
                  <a:lnTo>
                    <a:pt x="231" y="67"/>
                  </a:lnTo>
                  <a:lnTo>
                    <a:pt x="242" y="67"/>
                  </a:lnTo>
                  <a:lnTo>
                    <a:pt x="243" y="70"/>
                  </a:lnTo>
                  <a:lnTo>
                    <a:pt x="259" y="67"/>
                  </a:lnTo>
                  <a:lnTo>
                    <a:pt x="259" y="68"/>
                  </a:lnTo>
                  <a:lnTo>
                    <a:pt x="243" y="71"/>
                  </a:lnTo>
                  <a:lnTo>
                    <a:pt x="243" y="73"/>
                  </a:lnTo>
                  <a:lnTo>
                    <a:pt x="252" y="73"/>
                  </a:lnTo>
                  <a:lnTo>
                    <a:pt x="252" y="83"/>
                  </a:lnTo>
                  <a:lnTo>
                    <a:pt x="265" y="83"/>
                  </a:lnTo>
                  <a:lnTo>
                    <a:pt x="265" y="93"/>
                  </a:lnTo>
                  <a:lnTo>
                    <a:pt x="271" y="93"/>
                  </a:lnTo>
                  <a:lnTo>
                    <a:pt x="273" y="90"/>
                  </a:lnTo>
                  <a:lnTo>
                    <a:pt x="286" y="90"/>
                  </a:lnTo>
                  <a:lnTo>
                    <a:pt x="287" y="91"/>
                  </a:lnTo>
                  <a:lnTo>
                    <a:pt x="301" y="87"/>
                  </a:lnTo>
                  <a:lnTo>
                    <a:pt x="302" y="88"/>
                  </a:lnTo>
                  <a:lnTo>
                    <a:pt x="287" y="92"/>
                  </a:lnTo>
                  <a:lnTo>
                    <a:pt x="289" y="93"/>
                  </a:lnTo>
                  <a:lnTo>
                    <a:pt x="332" y="93"/>
                  </a:lnTo>
                  <a:lnTo>
                    <a:pt x="334" y="91"/>
                  </a:lnTo>
                  <a:lnTo>
                    <a:pt x="415" y="91"/>
                  </a:lnTo>
                  <a:lnTo>
                    <a:pt x="378" y="115"/>
                  </a:lnTo>
                  <a:lnTo>
                    <a:pt x="4" y="115"/>
                  </a:lnTo>
                  <a:lnTo>
                    <a:pt x="0" y="98"/>
                  </a:lnTo>
                  <a:lnTo>
                    <a:pt x="52" y="98"/>
                  </a:lnTo>
                  <a:lnTo>
                    <a:pt x="55" y="95"/>
                  </a:lnTo>
                  <a:lnTo>
                    <a:pt x="99" y="95"/>
                  </a:lnTo>
                  <a:lnTo>
                    <a:pt x="99" y="91"/>
                  </a:lnTo>
                  <a:lnTo>
                    <a:pt x="120" y="91"/>
                  </a:lnTo>
                  <a:lnTo>
                    <a:pt x="120" y="77"/>
                  </a:lnTo>
                  <a:lnTo>
                    <a:pt x="134" y="77"/>
                  </a:lnTo>
                  <a:lnTo>
                    <a:pt x="134" y="59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69" name="Freeform 101" descr="90%"/>
            <p:cNvSpPr>
              <a:spLocks noChangeAspect="1"/>
            </p:cNvSpPr>
            <p:nvPr/>
          </p:nvSpPr>
          <p:spPr bwMode="auto">
            <a:xfrm>
              <a:off x="3008" y="157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0" name="Freeform 102" descr="90%"/>
            <p:cNvSpPr>
              <a:spLocks noChangeAspect="1"/>
            </p:cNvSpPr>
            <p:nvPr/>
          </p:nvSpPr>
          <p:spPr bwMode="auto">
            <a:xfrm>
              <a:off x="3011" y="157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1" name="Freeform 103" descr="90%"/>
            <p:cNvSpPr>
              <a:spLocks noChangeAspect="1"/>
            </p:cNvSpPr>
            <p:nvPr/>
          </p:nvSpPr>
          <p:spPr bwMode="auto">
            <a:xfrm>
              <a:off x="2966" y="15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2" name="Freeform 104" descr="90%"/>
            <p:cNvSpPr>
              <a:spLocks noChangeAspect="1"/>
            </p:cNvSpPr>
            <p:nvPr/>
          </p:nvSpPr>
          <p:spPr bwMode="auto">
            <a:xfrm>
              <a:off x="2959" y="1598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3" name="Freeform 105" descr="90%"/>
            <p:cNvSpPr>
              <a:spLocks noChangeAspect="1"/>
            </p:cNvSpPr>
            <p:nvPr/>
          </p:nvSpPr>
          <p:spPr bwMode="auto">
            <a:xfrm>
              <a:off x="2985" y="156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74" name="Freeform 106" descr="90%"/>
            <p:cNvSpPr>
              <a:spLocks noChangeAspect="1"/>
            </p:cNvSpPr>
            <p:nvPr/>
          </p:nvSpPr>
          <p:spPr bwMode="auto">
            <a:xfrm>
              <a:off x="2993" y="156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pattFill prst="pct90">
              <a:fgClr>
                <a:srgbClr val="000000"/>
              </a:fgClr>
              <a:bgClr>
                <a:srgbClr val="000000"/>
              </a:bgClr>
            </a:patt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3333" name="AutoShape 107"/>
          <p:cNvSpPr>
            <a:spLocks noChangeArrowheads="1"/>
          </p:cNvSpPr>
          <p:nvPr/>
        </p:nvSpPr>
        <p:spPr bwMode="auto">
          <a:xfrm rot="-1080000">
            <a:off x="2590800" y="2430463"/>
            <a:ext cx="2070100" cy="312737"/>
          </a:xfrm>
          <a:prstGeom prst="roundRect">
            <a:avLst>
              <a:gd name="adj" fmla="val 49722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3334" name="Object 108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00400" y="2438400"/>
            <a:ext cx="1092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grpSp>
        <p:nvGrpSpPr>
          <p:cNvPr id="13335" name="Group 109"/>
          <p:cNvGrpSpPr>
            <a:grpSpLocks noChangeAspect="1"/>
          </p:cNvGrpSpPr>
          <p:nvPr/>
        </p:nvGrpSpPr>
        <p:grpSpPr bwMode="auto">
          <a:xfrm>
            <a:off x="3048000" y="4167188"/>
            <a:ext cx="528638" cy="176212"/>
            <a:chOff x="711" y="2922"/>
            <a:chExt cx="448" cy="149"/>
          </a:xfrm>
        </p:grpSpPr>
        <p:sp>
          <p:nvSpPr>
            <p:cNvPr id="13421" name="Freeform 110"/>
            <p:cNvSpPr>
              <a:spLocks noChangeAspect="1"/>
            </p:cNvSpPr>
            <p:nvPr/>
          </p:nvSpPr>
          <p:spPr bwMode="auto">
            <a:xfrm>
              <a:off x="932" y="2922"/>
              <a:ext cx="17" cy="17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2" name="Freeform 111"/>
            <p:cNvSpPr>
              <a:spLocks noChangeAspect="1"/>
            </p:cNvSpPr>
            <p:nvPr/>
          </p:nvSpPr>
          <p:spPr bwMode="auto">
            <a:xfrm>
              <a:off x="932" y="2924"/>
              <a:ext cx="17" cy="17"/>
            </a:xfrm>
            <a:custGeom>
              <a:avLst/>
              <a:gdLst>
                <a:gd name="T0" fmla="*/ 8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8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3" name="Freeform 112"/>
            <p:cNvSpPr>
              <a:spLocks noChangeAspect="1"/>
            </p:cNvSpPr>
            <p:nvPr/>
          </p:nvSpPr>
          <p:spPr bwMode="auto">
            <a:xfrm>
              <a:off x="932" y="2931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4" name="Freeform 113"/>
            <p:cNvSpPr>
              <a:spLocks noChangeAspect="1"/>
            </p:cNvSpPr>
            <p:nvPr/>
          </p:nvSpPr>
          <p:spPr bwMode="auto">
            <a:xfrm>
              <a:off x="932" y="293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5" name="Freeform 114"/>
            <p:cNvSpPr>
              <a:spLocks noChangeAspect="1"/>
            </p:cNvSpPr>
            <p:nvPr/>
          </p:nvSpPr>
          <p:spPr bwMode="auto">
            <a:xfrm>
              <a:off x="932" y="2947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6" name="Freeform 115"/>
            <p:cNvSpPr>
              <a:spLocks noChangeAspect="1"/>
            </p:cNvSpPr>
            <p:nvPr/>
          </p:nvSpPr>
          <p:spPr bwMode="auto">
            <a:xfrm>
              <a:off x="919" y="2953"/>
              <a:ext cx="22" cy="17"/>
            </a:xfrm>
            <a:custGeom>
              <a:avLst/>
              <a:gdLst>
                <a:gd name="T0" fmla="*/ 14 w 22"/>
                <a:gd name="T1" fmla="*/ 0 h 17"/>
                <a:gd name="T2" fmla="*/ 14 w 22"/>
                <a:gd name="T3" fmla="*/ 14 h 17"/>
                <a:gd name="T4" fmla="*/ 21 w 22"/>
                <a:gd name="T5" fmla="*/ 14 h 17"/>
                <a:gd name="T6" fmla="*/ 0 w 22"/>
                <a:gd name="T7" fmla="*/ 16 h 17"/>
                <a:gd name="T8" fmla="*/ 0 w 22"/>
                <a:gd name="T9" fmla="*/ 14 h 17"/>
                <a:gd name="T10" fmla="*/ 12 w 22"/>
                <a:gd name="T11" fmla="*/ 14 h 17"/>
                <a:gd name="T12" fmla="*/ 12 w 22"/>
                <a:gd name="T13" fmla="*/ 0 h 17"/>
                <a:gd name="T14" fmla="*/ 14 w 22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" h="17">
                  <a:moveTo>
                    <a:pt x="14" y="0"/>
                  </a:moveTo>
                  <a:lnTo>
                    <a:pt x="14" y="14"/>
                  </a:lnTo>
                  <a:lnTo>
                    <a:pt x="21" y="14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12" y="14"/>
                  </a:lnTo>
                  <a:lnTo>
                    <a:pt x="12" y="0"/>
                  </a:lnTo>
                  <a:lnTo>
                    <a:pt x="14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7" name="Freeform 116"/>
            <p:cNvSpPr>
              <a:spLocks noChangeAspect="1"/>
            </p:cNvSpPr>
            <p:nvPr/>
          </p:nvSpPr>
          <p:spPr bwMode="auto">
            <a:xfrm>
              <a:off x="919" y="2961"/>
              <a:ext cx="31" cy="17"/>
            </a:xfrm>
            <a:custGeom>
              <a:avLst/>
              <a:gdLst>
                <a:gd name="T0" fmla="*/ 20 w 31"/>
                <a:gd name="T1" fmla="*/ 0 h 17"/>
                <a:gd name="T2" fmla="*/ 20 w 31"/>
                <a:gd name="T3" fmla="*/ 10 h 17"/>
                <a:gd name="T4" fmla="*/ 30 w 31"/>
                <a:gd name="T5" fmla="*/ 10 h 17"/>
                <a:gd name="T6" fmla="*/ 30 w 31"/>
                <a:gd name="T7" fmla="*/ 14 h 17"/>
                <a:gd name="T8" fmla="*/ 25 w 31"/>
                <a:gd name="T9" fmla="*/ 14 h 17"/>
                <a:gd name="T10" fmla="*/ 25 w 31"/>
                <a:gd name="T11" fmla="*/ 12 h 17"/>
                <a:gd name="T12" fmla="*/ 18 w 31"/>
                <a:gd name="T13" fmla="*/ 12 h 17"/>
                <a:gd name="T14" fmla="*/ 18 w 31"/>
                <a:gd name="T15" fmla="*/ 16 h 17"/>
                <a:gd name="T16" fmla="*/ 0 w 31"/>
                <a:gd name="T17" fmla="*/ 16 h 17"/>
                <a:gd name="T18" fmla="*/ 0 w 31"/>
                <a:gd name="T19" fmla="*/ 1 h 17"/>
                <a:gd name="T20" fmla="*/ 20 w 31"/>
                <a:gd name="T21" fmla="*/ 0 h 17"/>
                <a:gd name="T22" fmla="*/ 10 w 31"/>
                <a:gd name="T23" fmla="*/ 4 h 17"/>
                <a:gd name="T24" fmla="*/ 10 w 31"/>
                <a:gd name="T25" fmla="*/ 10 h 17"/>
                <a:gd name="T26" fmla="*/ 18 w 31"/>
                <a:gd name="T27" fmla="*/ 10 h 17"/>
                <a:gd name="T28" fmla="*/ 18 w 31"/>
                <a:gd name="T29" fmla="*/ 4 h 17"/>
                <a:gd name="T30" fmla="*/ 10 w 31"/>
                <a:gd name="T31" fmla="*/ 4 h 17"/>
                <a:gd name="T32" fmla="*/ 20 w 31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17">
                  <a:moveTo>
                    <a:pt x="20" y="0"/>
                  </a:moveTo>
                  <a:lnTo>
                    <a:pt x="2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0" y="16"/>
                  </a:lnTo>
                  <a:lnTo>
                    <a:pt x="0" y="1"/>
                  </a:lnTo>
                  <a:lnTo>
                    <a:pt x="20" y="0"/>
                  </a:lnTo>
                  <a:lnTo>
                    <a:pt x="10" y="4"/>
                  </a:lnTo>
                  <a:lnTo>
                    <a:pt x="10" y="10"/>
                  </a:lnTo>
                  <a:lnTo>
                    <a:pt x="18" y="10"/>
                  </a:lnTo>
                  <a:lnTo>
                    <a:pt x="18" y="4"/>
                  </a:lnTo>
                  <a:lnTo>
                    <a:pt x="10" y="4"/>
                  </a:lnTo>
                  <a:lnTo>
                    <a:pt x="2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8" name="Freeform 117"/>
            <p:cNvSpPr>
              <a:spLocks noChangeAspect="1"/>
            </p:cNvSpPr>
            <p:nvPr/>
          </p:nvSpPr>
          <p:spPr bwMode="auto">
            <a:xfrm>
              <a:off x="919" y="2968"/>
              <a:ext cx="47" cy="17"/>
            </a:xfrm>
            <a:custGeom>
              <a:avLst/>
              <a:gdLst>
                <a:gd name="T0" fmla="*/ 30 w 47"/>
                <a:gd name="T1" fmla="*/ 0 h 17"/>
                <a:gd name="T2" fmla="*/ 30 w 47"/>
                <a:gd name="T3" fmla="*/ 6 h 17"/>
                <a:gd name="T4" fmla="*/ 46 w 47"/>
                <a:gd name="T5" fmla="*/ 6 h 17"/>
                <a:gd name="T6" fmla="*/ 46 w 47"/>
                <a:gd name="T7" fmla="*/ 14 h 17"/>
                <a:gd name="T8" fmla="*/ 0 w 47"/>
                <a:gd name="T9" fmla="*/ 16 h 17"/>
                <a:gd name="T10" fmla="*/ 0 w 47"/>
                <a:gd name="T11" fmla="*/ 1 h 17"/>
                <a:gd name="T12" fmla="*/ 18 w 47"/>
                <a:gd name="T13" fmla="*/ 1 h 17"/>
                <a:gd name="T14" fmla="*/ 18 w 47"/>
                <a:gd name="T15" fmla="*/ 4 h 17"/>
                <a:gd name="T16" fmla="*/ 25 w 47"/>
                <a:gd name="T17" fmla="*/ 4 h 17"/>
                <a:gd name="T18" fmla="*/ 25 w 47"/>
                <a:gd name="T19" fmla="*/ 0 h 17"/>
                <a:gd name="T20" fmla="*/ 30 w 47"/>
                <a:gd name="T21" fmla="*/ 0 h 17"/>
                <a:gd name="T22" fmla="*/ 35 w 47"/>
                <a:gd name="T23" fmla="*/ 9 h 17"/>
                <a:gd name="T24" fmla="*/ 35 w 47"/>
                <a:gd name="T25" fmla="*/ 12 h 17"/>
                <a:gd name="T26" fmla="*/ 43 w 47"/>
                <a:gd name="T27" fmla="*/ 12 h 17"/>
                <a:gd name="T28" fmla="*/ 43 w 47"/>
                <a:gd name="T29" fmla="*/ 9 h 17"/>
                <a:gd name="T30" fmla="*/ 35 w 47"/>
                <a:gd name="T31" fmla="*/ 9 h 17"/>
                <a:gd name="T32" fmla="*/ 30 w 4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" h="17">
                  <a:moveTo>
                    <a:pt x="30" y="0"/>
                  </a:moveTo>
                  <a:lnTo>
                    <a:pt x="30" y="6"/>
                  </a:lnTo>
                  <a:lnTo>
                    <a:pt x="46" y="6"/>
                  </a:lnTo>
                  <a:lnTo>
                    <a:pt x="46" y="14"/>
                  </a:lnTo>
                  <a:lnTo>
                    <a:pt x="0" y="16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4"/>
                  </a:lnTo>
                  <a:lnTo>
                    <a:pt x="25" y="4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9"/>
                  </a:lnTo>
                  <a:lnTo>
                    <a:pt x="35" y="12"/>
                  </a:lnTo>
                  <a:lnTo>
                    <a:pt x="43" y="12"/>
                  </a:lnTo>
                  <a:lnTo>
                    <a:pt x="43" y="9"/>
                  </a:lnTo>
                  <a:lnTo>
                    <a:pt x="35" y="9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9" name="Freeform 118"/>
            <p:cNvSpPr>
              <a:spLocks noChangeAspect="1"/>
            </p:cNvSpPr>
            <p:nvPr/>
          </p:nvSpPr>
          <p:spPr bwMode="auto">
            <a:xfrm>
              <a:off x="908" y="2976"/>
              <a:ext cx="58" cy="17"/>
            </a:xfrm>
            <a:custGeom>
              <a:avLst/>
              <a:gdLst>
                <a:gd name="T0" fmla="*/ 57 w 58"/>
                <a:gd name="T1" fmla="*/ 0 h 17"/>
                <a:gd name="T2" fmla="*/ 57 w 58"/>
                <a:gd name="T3" fmla="*/ 13 h 17"/>
                <a:gd name="T4" fmla="*/ 0 w 58"/>
                <a:gd name="T5" fmla="*/ 16 h 17"/>
                <a:gd name="T6" fmla="*/ 0 w 58"/>
                <a:gd name="T7" fmla="*/ 3 h 17"/>
                <a:gd name="T8" fmla="*/ 11 w 58"/>
                <a:gd name="T9" fmla="*/ 3 h 17"/>
                <a:gd name="T10" fmla="*/ 11 w 58"/>
                <a:gd name="T11" fmla="*/ 1 h 17"/>
                <a:gd name="T12" fmla="*/ 57 w 58"/>
                <a:gd name="T13" fmla="*/ 0 h 17"/>
                <a:gd name="T14" fmla="*/ 49 w 58"/>
                <a:gd name="T15" fmla="*/ 1 h 17"/>
                <a:gd name="T16" fmla="*/ 49 w 58"/>
                <a:gd name="T17" fmla="*/ 5 h 17"/>
                <a:gd name="T18" fmla="*/ 54 w 58"/>
                <a:gd name="T19" fmla="*/ 5 h 17"/>
                <a:gd name="T20" fmla="*/ 54 w 58"/>
                <a:gd name="T21" fmla="*/ 1 h 17"/>
                <a:gd name="T22" fmla="*/ 49 w 58"/>
                <a:gd name="T23" fmla="*/ 1 h 17"/>
                <a:gd name="T24" fmla="*/ 1 w 58"/>
                <a:gd name="T25" fmla="*/ 7 h 17"/>
                <a:gd name="T26" fmla="*/ 1 w 58"/>
                <a:gd name="T27" fmla="*/ 14 h 17"/>
                <a:gd name="T28" fmla="*/ 9 w 58"/>
                <a:gd name="T29" fmla="*/ 14 h 17"/>
                <a:gd name="T30" fmla="*/ 9 w 58"/>
                <a:gd name="T31" fmla="*/ 7 h 17"/>
                <a:gd name="T32" fmla="*/ 1 w 58"/>
                <a:gd name="T33" fmla="*/ 7 h 17"/>
                <a:gd name="T34" fmla="*/ 57 w 58"/>
                <a:gd name="T35" fmla="*/ 0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8" h="17">
                  <a:moveTo>
                    <a:pt x="57" y="0"/>
                  </a:moveTo>
                  <a:lnTo>
                    <a:pt x="57" y="13"/>
                  </a:lnTo>
                  <a:lnTo>
                    <a:pt x="0" y="16"/>
                  </a:lnTo>
                  <a:lnTo>
                    <a:pt x="0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57" y="0"/>
                  </a:lnTo>
                  <a:lnTo>
                    <a:pt x="49" y="1"/>
                  </a:lnTo>
                  <a:lnTo>
                    <a:pt x="49" y="5"/>
                  </a:lnTo>
                  <a:lnTo>
                    <a:pt x="54" y="5"/>
                  </a:lnTo>
                  <a:lnTo>
                    <a:pt x="54" y="1"/>
                  </a:lnTo>
                  <a:lnTo>
                    <a:pt x="49" y="1"/>
                  </a:lnTo>
                  <a:lnTo>
                    <a:pt x="1" y="7"/>
                  </a:lnTo>
                  <a:lnTo>
                    <a:pt x="1" y="14"/>
                  </a:lnTo>
                  <a:lnTo>
                    <a:pt x="9" y="14"/>
                  </a:lnTo>
                  <a:lnTo>
                    <a:pt x="9" y="7"/>
                  </a:lnTo>
                  <a:lnTo>
                    <a:pt x="1" y="7"/>
                  </a:lnTo>
                  <a:lnTo>
                    <a:pt x="5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0" name="Freeform 119"/>
            <p:cNvSpPr>
              <a:spLocks noChangeAspect="1"/>
            </p:cNvSpPr>
            <p:nvPr/>
          </p:nvSpPr>
          <p:spPr bwMode="auto">
            <a:xfrm>
              <a:off x="908" y="2983"/>
              <a:ext cx="58" cy="17"/>
            </a:xfrm>
            <a:custGeom>
              <a:avLst/>
              <a:gdLst>
                <a:gd name="T0" fmla="*/ 57 w 58"/>
                <a:gd name="T1" fmla="*/ 0 h 17"/>
                <a:gd name="T2" fmla="*/ 57 w 58"/>
                <a:gd name="T3" fmla="*/ 10 h 17"/>
                <a:gd name="T4" fmla="*/ 42 w 58"/>
                <a:gd name="T5" fmla="*/ 10 h 17"/>
                <a:gd name="T6" fmla="*/ 42 w 58"/>
                <a:gd name="T7" fmla="*/ 14 h 17"/>
                <a:gd name="T8" fmla="*/ 6 w 58"/>
                <a:gd name="T9" fmla="*/ 16 h 17"/>
                <a:gd name="T10" fmla="*/ 6 w 58"/>
                <a:gd name="T11" fmla="*/ 15 h 17"/>
                <a:gd name="T12" fmla="*/ 0 w 58"/>
                <a:gd name="T13" fmla="*/ 15 h 17"/>
                <a:gd name="T14" fmla="*/ 0 w 58"/>
                <a:gd name="T15" fmla="*/ 2 h 17"/>
                <a:gd name="T16" fmla="*/ 57 w 58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" h="17">
                  <a:moveTo>
                    <a:pt x="57" y="0"/>
                  </a:moveTo>
                  <a:lnTo>
                    <a:pt x="57" y="10"/>
                  </a:lnTo>
                  <a:lnTo>
                    <a:pt x="42" y="10"/>
                  </a:lnTo>
                  <a:lnTo>
                    <a:pt x="42" y="14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2"/>
                  </a:lnTo>
                  <a:lnTo>
                    <a:pt x="5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1" name="Freeform 120"/>
            <p:cNvSpPr>
              <a:spLocks noChangeAspect="1"/>
            </p:cNvSpPr>
            <p:nvPr/>
          </p:nvSpPr>
          <p:spPr bwMode="auto">
            <a:xfrm>
              <a:off x="855" y="2991"/>
              <a:ext cx="96" cy="17"/>
            </a:xfrm>
            <a:custGeom>
              <a:avLst/>
              <a:gdLst>
                <a:gd name="T0" fmla="*/ 95 w 96"/>
                <a:gd name="T1" fmla="*/ 0 h 17"/>
                <a:gd name="T2" fmla="*/ 95 w 96"/>
                <a:gd name="T3" fmla="*/ 12 h 17"/>
                <a:gd name="T4" fmla="*/ 58 w 96"/>
                <a:gd name="T5" fmla="*/ 13 h 17"/>
                <a:gd name="T6" fmla="*/ 58 w 96"/>
                <a:gd name="T7" fmla="*/ 1 h 17"/>
                <a:gd name="T8" fmla="*/ 95 w 96"/>
                <a:gd name="T9" fmla="*/ 0 h 17"/>
                <a:gd name="T10" fmla="*/ 3 w 96"/>
                <a:gd name="T11" fmla="*/ 16 h 17"/>
                <a:gd name="T12" fmla="*/ 3 w 96"/>
                <a:gd name="T13" fmla="*/ 5 h 17"/>
                <a:gd name="T14" fmla="*/ 0 w 96"/>
                <a:gd name="T15" fmla="*/ 5 h 17"/>
                <a:gd name="T16" fmla="*/ 0 w 96"/>
                <a:gd name="T17" fmla="*/ 16 h 17"/>
                <a:gd name="T18" fmla="*/ 3 w 96"/>
                <a:gd name="T19" fmla="*/ 16 h 17"/>
                <a:gd name="T20" fmla="*/ 95 w 96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17">
                  <a:moveTo>
                    <a:pt x="95" y="0"/>
                  </a:moveTo>
                  <a:lnTo>
                    <a:pt x="95" y="12"/>
                  </a:lnTo>
                  <a:lnTo>
                    <a:pt x="58" y="13"/>
                  </a:lnTo>
                  <a:lnTo>
                    <a:pt x="58" y="1"/>
                  </a:lnTo>
                  <a:lnTo>
                    <a:pt x="95" y="0"/>
                  </a:lnTo>
                  <a:lnTo>
                    <a:pt x="3" y="16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9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2" name="Freeform 121"/>
            <p:cNvSpPr>
              <a:spLocks noChangeAspect="1"/>
            </p:cNvSpPr>
            <p:nvPr/>
          </p:nvSpPr>
          <p:spPr bwMode="auto">
            <a:xfrm>
              <a:off x="855" y="2999"/>
              <a:ext cx="136" cy="17"/>
            </a:xfrm>
            <a:custGeom>
              <a:avLst/>
              <a:gdLst>
                <a:gd name="T0" fmla="*/ 95 w 136"/>
                <a:gd name="T1" fmla="*/ 0 h 17"/>
                <a:gd name="T2" fmla="*/ 95 w 136"/>
                <a:gd name="T3" fmla="*/ 12 h 17"/>
                <a:gd name="T4" fmla="*/ 53 w 136"/>
                <a:gd name="T5" fmla="*/ 14 h 17"/>
                <a:gd name="T6" fmla="*/ 53 w 136"/>
                <a:gd name="T7" fmla="*/ 11 h 17"/>
                <a:gd name="T8" fmla="*/ 46 w 136"/>
                <a:gd name="T9" fmla="*/ 11 h 17"/>
                <a:gd name="T10" fmla="*/ 46 w 136"/>
                <a:gd name="T11" fmla="*/ 14 h 17"/>
                <a:gd name="T12" fmla="*/ 43 w 136"/>
                <a:gd name="T13" fmla="*/ 14 h 17"/>
                <a:gd name="T14" fmla="*/ 43 w 136"/>
                <a:gd name="T15" fmla="*/ 8 h 17"/>
                <a:gd name="T16" fmla="*/ 58 w 136"/>
                <a:gd name="T17" fmla="*/ 8 h 17"/>
                <a:gd name="T18" fmla="*/ 58 w 136"/>
                <a:gd name="T19" fmla="*/ 0 h 17"/>
                <a:gd name="T20" fmla="*/ 95 w 136"/>
                <a:gd name="T21" fmla="*/ 0 h 17"/>
                <a:gd name="T22" fmla="*/ 3 w 136"/>
                <a:gd name="T23" fmla="*/ 3 h 17"/>
                <a:gd name="T24" fmla="*/ 3 w 136"/>
                <a:gd name="T25" fmla="*/ 16 h 17"/>
                <a:gd name="T26" fmla="*/ 0 w 136"/>
                <a:gd name="T27" fmla="*/ 16 h 17"/>
                <a:gd name="T28" fmla="*/ 0 w 136"/>
                <a:gd name="T29" fmla="*/ 3 h 17"/>
                <a:gd name="T30" fmla="*/ 3 w 136"/>
                <a:gd name="T31" fmla="*/ 3 h 17"/>
                <a:gd name="T32" fmla="*/ 134 w 136"/>
                <a:gd name="T33" fmla="*/ 10 h 17"/>
                <a:gd name="T34" fmla="*/ 135 w 136"/>
                <a:gd name="T35" fmla="*/ 10 h 17"/>
                <a:gd name="T36" fmla="*/ 135 w 136"/>
                <a:gd name="T37" fmla="*/ 8 h 17"/>
                <a:gd name="T38" fmla="*/ 127 w 136"/>
                <a:gd name="T39" fmla="*/ 10 h 17"/>
                <a:gd name="T40" fmla="*/ 134 w 136"/>
                <a:gd name="T41" fmla="*/ 10 h 17"/>
                <a:gd name="T42" fmla="*/ 117 w 136"/>
                <a:gd name="T43" fmla="*/ 11 h 17"/>
                <a:gd name="T44" fmla="*/ 117 w 136"/>
                <a:gd name="T45" fmla="*/ 8 h 17"/>
                <a:gd name="T46" fmla="*/ 105 w 136"/>
                <a:gd name="T47" fmla="*/ 8 h 17"/>
                <a:gd name="T48" fmla="*/ 104 w 136"/>
                <a:gd name="T49" fmla="*/ 11 h 17"/>
                <a:gd name="T50" fmla="*/ 117 w 136"/>
                <a:gd name="T51" fmla="*/ 11 h 17"/>
                <a:gd name="T52" fmla="*/ 95 w 136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6" h="17">
                  <a:moveTo>
                    <a:pt x="95" y="0"/>
                  </a:moveTo>
                  <a:lnTo>
                    <a:pt x="95" y="12"/>
                  </a:lnTo>
                  <a:lnTo>
                    <a:pt x="53" y="14"/>
                  </a:lnTo>
                  <a:lnTo>
                    <a:pt x="53" y="11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43" y="14"/>
                  </a:lnTo>
                  <a:lnTo>
                    <a:pt x="43" y="8"/>
                  </a:lnTo>
                  <a:lnTo>
                    <a:pt x="58" y="8"/>
                  </a:lnTo>
                  <a:lnTo>
                    <a:pt x="58" y="0"/>
                  </a:lnTo>
                  <a:lnTo>
                    <a:pt x="95" y="0"/>
                  </a:lnTo>
                  <a:lnTo>
                    <a:pt x="3" y="3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3"/>
                  </a:lnTo>
                  <a:lnTo>
                    <a:pt x="3" y="3"/>
                  </a:lnTo>
                  <a:lnTo>
                    <a:pt x="134" y="10"/>
                  </a:lnTo>
                  <a:lnTo>
                    <a:pt x="135" y="10"/>
                  </a:lnTo>
                  <a:lnTo>
                    <a:pt x="135" y="8"/>
                  </a:lnTo>
                  <a:lnTo>
                    <a:pt x="127" y="10"/>
                  </a:lnTo>
                  <a:lnTo>
                    <a:pt x="134" y="10"/>
                  </a:lnTo>
                  <a:lnTo>
                    <a:pt x="117" y="11"/>
                  </a:lnTo>
                  <a:lnTo>
                    <a:pt x="117" y="8"/>
                  </a:lnTo>
                  <a:lnTo>
                    <a:pt x="105" y="8"/>
                  </a:lnTo>
                  <a:lnTo>
                    <a:pt x="104" y="11"/>
                  </a:lnTo>
                  <a:lnTo>
                    <a:pt x="117" y="11"/>
                  </a:lnTo>
                  <a:lnTo>
                    <a:pt x="9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3" name="Freeform 122"/>
            <p:cNvSpPr>
              <a:spLocks noChangeAspect="1"/>
            </p:cNvSpPr>
            <p:nvPr/>
          </p:nvSpPr>
          <p:spPr bwMode="auto">
            <a:xfrm>
              <a:off x="841" y="3005"/>
              <a:ext cx="150" cy="17"/>
            </a:xfrm>
            <a:custGeom>
              <a:avLst/>
              <a:gdLst>
                <a:gd name="T0" fmla="*/ 149 w 150"/>
                <a:gd name="T1" fmla="*/ 0 h 17"/>
                <a:gd name="T2" fmla="*/ 133 w 150"/>
                <a:gd name="T3" fmla="*/ 4 h 17"/>
                <a:gd name="T4" fmla="*/ 133 w 150"/>
                <a:gd name="T5" fmla="*/ 7 h 17"/>
                <a:gd name="T6" fmla="*/ 143 w 150"/>
                <a:gd name="T7" fmla="*/ 7 h 17"/>
                <a:gd name="T8" fmla="*/ 143 w 150"/>
                <a:gd name="T9" fmla="*/ 11 h 17"/>
                <a:gd name="T10" fmla="*/ 40 w 150"/>
                <a:gd name="T11" fmla="*/ 14 h 17"/>
                <a:gd name="T12" fmla="*/ 40 w 150"/>
                <a:gd name="T13" fmla="*/ 7 h 17"/>
                <a:gd name="T14" fmla="*/ 58 w 150"/>
                <a:gd name="T15" fmla="*/ 7 h 17"/>
                <a:gd name="T16" fmla="*/ 58 w 150"/>
                <a:gd name="T17" fmla="*/ 3 h 17"/>
                <a:gd name="T18" fmla="*/ 61 w 150"/>
                <a:gd name="T19" fmla="*/ 3 h 17"/>
                <a:gd name="T20" fmla="*/ 68 w 150"/>
                <a:gd name="T21" fmla="*/ 3 h 17"/>
                <a:gd name="T22" fmla="*/ 109 w 150"/>
                <a:gd name="T23" fmla="*/ 1 h 17"/>
                <a:gd name="T24" fmla="*/ 109 w 150"/>
                <a:gd name="T25" fmla="*/ 7 h 17"/>
                <a:gd name="T26" fmla="*/ 117 w 150"/>
                <a:gd name="T27" fmla="*/ 7 h 17"/>
                <a:gd name="T28" fmla="*/ 119 w 150"/>
                <a:gd name="T29" fmla="*/ 0 h 17"/>
                <a:gd name="T30" fmla="*/ 132 w 150"/>
                <a:gd name="T31" fmla="*/ 0 h 17"/>
                <a:gd name="T32" fmla="*/ 132 w 150"/>
                <a:gd name="T33" fmla="*/ 2 h 17"/>
                <a:gd name="T34" fmla="*/ 142 w 150"/>
                <a:gd name="T35" fmla="*/ 0 h 17"/>
                <a:gd name="T36" fmla="*/ 149 w 150"/>
                <a:gd name="T37" fmla="*/ 0 h 17"/>
                <a:gd name="T38" fmla="*/ 18 w 150"/>
                <a:gd name="T39" fmla="*/ 4 h 17"/>
                <a:gd name="T40" fmla="*/ 18 w 150"/>
                <a:gd name="T41" fmla="*/ 15 h 17"/>
                <a:gd name="T42" fmla="*/ 15 w 150"/>
                <a:gd name="T43" fmla="*/ 16 h 17"/>
                <a:gd name="T44" fmla="*/ 15 w 150"/>
                <a:gd name="T45" fmla="*/ 4 h 17"/>
                <a:gd name="T46" fmla="*/ 18 w 150"/>
                <a:gd name="T47" fmla="*/ 4 h 17"/>
                <a:gd name="T48" fmla="*/ 7 w 150"/>
                <a:gd name="T49" fmla="*/ 16 h 17"/>
                <a:gd name="T50" fmla="*/ 0 w 150"/>
                <a:gd name="T51" fmla="*/ 16 h 17"/>
                <a:gd name="T52" fmla="*/ 7 w 150"/>
                <a:gd name="T53" fmla="*/ 16 h 17"/>
                <a:gd name="T54" fmla="*/ 149 w 150"/>
                <a:gd name="T55" fmla="*/ 0 h 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0" h="17">
                  <a:moveTo>
                    <a:pt x="149" y="0"/>
                  </a:moveTo>
                  <a:lnTo>
                    <a:pt x="133" y="4"/>
                  </a:lnTo>
                  <a:lnTo>
                    <a:pt x="133" y="7"/>
                  </a:lnTo>
                  <a:lnTo>
                    <a:pt x="143" y="7"/>
                  </a:lnTo>
                  <a:lnTo>
                    <a:pt x="143" y="11"/>
                  </a:lnTo>
                  <a:lnTo>
                    <a:pt x="40" y="14"/>
                  </a:lnTo>
                  <a:lnTo>
                    <a:pt x="40" y="7"/>
                  </a:lnTo>
                  <a:lnTo>
                    <a:pt x="58" y="7"/>
                  </a:lnTo>
                  <a:lnTo>
                    <a:pt x="58" y="3"/>
                  </a:lnTo>
                  <a:lnTo>
                    <a:pt x="61" y="3"/>
                  </a:lnTo>
                  <a:lnTo>
                    <a:pt x="68" y="3"/>
                  </a:lnTo>
                  <a:lnTo>
                    <a:pt x="109" y="1"/>
                  </a:lnTo>
                  <a:lnTo>
                    <a:pt x="109" y="7"/>
                  </a:lnTo>
                  <a:lnTo>
                    <a:pt x="117" y="7"/>
                  </a:lnTo>
                  <a:lnTo>
                    <a:pt x="119" y="0"/>
                  </a:lnTo>
                  <a:lnTo>
                    <a:pt x="132" y="0"/>
                  </a:lnTo>
                  <a:lnTo>
                    <a:pt x="132" y="2"/>
                  </a:lnTo>
                  <a:lnTo>
                    <a:pt x="142" y="0"/>
                  </a:lnTo>
                  <a:lnTo>
                    <a:pt x="149" y="0"/>
                  </a:lnTo>
                  <a:lnTo>
                    <a:pt x="18" y="4"/>
                  </a:lnTo>
                  <a:lnTo>
                    <a:pt x="18" y="15"/>
                  </a:lnTo>
                  <a:lnTo>
                    <a:pt x="15" y="16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49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4" name="Freeform 123"/>
            <p:cNvSpPr>
              <a:spLocks noChangeAspect="1"/>
            </p:cNvSpPr>
            <p:nvPr/>
          </p:nvSpPr>
          <p:spPr bwMode="auto">
            <a:xfrm>
              <a:off x="841" y="3013"/>
              <a:ext cx="143" cy="17"/>
            </a:xfrm>
            <a:custGeom>
              <a:avLst/>
              <a:gdLst>
                <a:gd name="T0" fmla="*/ 142 w 143"/>
                <a:gd name="T1" fmla="*/ 0 h 17"/>
                <a:gd name="T2" fmla="*/ 142 w 143"/>
                <a:gd name="T3" fmla="*/ 10 h 17"/>
                <a:gd name="T4" fmla="*/ 0 w 143"/>
                <a:gd name="T5" fmla="*/ 16 h 17"/>
                <a:gd name="T6" fmla="*/ 0 w 143"/>
                <a:gd name="T7" fmla="*/ 4 h 17"/>
                <a:gd name="T8" fmla="*/ 7 w 143"/>
                <a:gd name="T9" fmla="*/ 4 h 17"/>
                <a:gd name="T10" fmla="*/ 15 w 143"/>
                <a:gd name="T11" fmla="*/ 4 h 17"/>
                <a:gd name="T12" fmla="*/ 18 w 143"/>
                <a:gd name="T13" fmla="*/ 3 h 17"/>
                <a:gd name="T14" fmla="*/ 18 w 143"/>
                <a:gd name="T15" fmla="*/ 4 h 17"/>
                <a:gd name="T16" fmla="*/ 40 w 143"/>
                <a:gd name="T17" fmla="*/ 4 h 17"/>
                <a:gd name="T18" fmla="*/ 40 w 143"/>
                <a:gd name="T19" fmla="*/ 3 h 17"/>
                <a:gd name="T20" fmla="*/ 142 w 143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3" h="17">
                  <a:moveTo>
                    <a:pt x="142" y="0"/>
                  </a:moveTo>
                  <a:lnTo>
                    <a:pt x="142" y="10"/>
                  </a:lnTo>
                  <a:lnTo>
                    <a:pt x="0" y="16"/>
                  </a:lnTo>
                  <a:lnTo>
                    <a:pt x="0" y="4"/>
                  </a:lnTo>
                  <a:lnTo>
                    <a:pt x="7" y="4"/>
                  </a:lnTo>
                  <a:lnTo>
                    <a:pt x="15" y="4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142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5" name="Freeform 124"/>
            <p:cNvSpPr>
              <a:spLocks noChangeAspect="1"/>
            </p:cNvSpPr>
            <p:nvPr/>
          </p:nvSpPr>
          <p:spPr bwMode="auto">
            <a:xfrm>
              <a:off x="841" y="3020"/>
              <a:ext cx="157" cy="17"/>
            </a:xfrm>
            <a:custGeom>
              <a:avLst/>
              <a:gdLst>
                <a:gd name="T0" fmla="*/ 142 w 157"/>
                <a:gd name="T1" fmla="*/ 0 h 17"/>
                <a:gd name="T2" fmla="*/ 142 w 157"/>
                <a:gd name="T3" fmla="*/ 3 h 17"/>
                <a:gd name="T4" fmla="*/ 156 w 157"/>
                <a:gd name="T5" fmla="*/ 3 h 17"/>
                <a:gd name="T6" fmla="*/ 156 w 157"/>
                <a:gd name="T7" fmla="*/ 10 h 17"/>
                <a:gd name="T8" fmla="*/ 0 w 157"/>
                <a:gd name="T9" fmla="*/ 16 h 17"/>
                <a:gd name="T10" fmla="*/ 0 w 157"/>
                <a:gd name="T11" fmla="*/ 5 h 17"/>
                <a:gd name="T12" fmla="*/ 142 w 15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7" h="17">
                  <a:moveTo>
                    <a:pt x="142" y="0"/>
                  </a:moveTo>
                  <a:lnTo>
                    <a:pt x="142" y="3"/>
                  </a:lnTo>
                  <a:lnTo>
                    <a:pt x="156" y="3"/>
                  </a:lnTo>
                  <a:lnTo>
                    <a:pt x="156" y="10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42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6" name="Freeform 125"/>
            <p:cNvSpPr>
              <a:spLocks noChangeAspect="1"/>
            </p:cNvSpPr>
            <p:nvPr/>
          </p:nvSpPr>
          <p:spPr bwMode="auto">
            <a:xfrm>
              <a:off x="711" y="3027"/>
              <a:ext cx="394" cy="17"/>
            </a:xfrm>
            <a:custGeom>
              <a:avLst/>
              <a:gdLst>
                <a:gd name="T0" fmla="*/ 285 w 394"/>
                <a:gd name="T1" fmla="*/ 0 h 17"/>
                <a:gd name="T2" fmla="*/ 285 w 394"/>
                <a:gd name="T3" fmla="*/ 8 h 17"/>
                <a:gd name="T4" fmla="*/ 56 w 394"/>
                <a:gd name="T5" fmla="*/ 14 h 17"/>
                <a:gd name="T6" fmla="*/ 60 w 394"/>
                <a:gd name="T7" fmla="*/ 11 h 17"/>
                <a:gd name="T8" fmla="*/ 107 w 394"/>
                <a:gd name="T9" fmla="*/ 11 h 17"/>
                <a:gd name="T10" fmla="*/ 107 w 394"/>
                <a:gd name="T11" fmla="*/ 5 h 17"/>
                <a:gd name="T12" fmla="*/ 129 w 394"/>
                <a:gd name="T13" fmla="*/ 5 h 17"/>
                <a:gd name="T14" fmla="*/ 129 w 394"/>
                <a:gd name="T15" fmla="*/ 4 h 17"/>
                <a:gd name="T16" fmla="*/ 285 w 394"/>
                <a:gd name="T17" fmla="*/ 0 h 17"/>
                <a:gd name="T18" fmla="*/ 393 w 394"/>
                <a:gd name="T19" fmla="*/ 5 h 17"/>
                <a:gd name="T20" fmla="*/ 359 w 394"/>
                <a:gd name="T21" fmla="*/ 5 h 17"/>
                <a:gd name="T22" fmla="*/ 359 w 394"/>
                <a:gd name="T23" fmla="*/ 6 h 17"/>
                <a:gd name="T24" fmla="*/ 393 w 394"/>
                <a:gd name="T25" fmla="*/ 5 h 17"/>
                <a:gd name="T26" fmla="*/ 310 w 394"/>
                <a:gd name="T27" fmla="*/ 7 h 17"/>
                <a:gd name="T28" fmla="*/ 309 w 394"/>
                <a:gd name="T29" fmla="*/ 7 h 17"/>
                <a:gd name="T30" fmla="*/ 324 w 394"/>
                <a:gd name="T31" fmla="*/ 1 h 17"/>
                <a:gd name="T32" fmla="*/ 324 w 394"/>
                <a:gd name="T33" fmla="*/ 0 h 17"/>
                <a:gd name="T34" fmla="*/ 309 w 394"/>
                <a:gd name="T35" fmla="*/ 5 h 17"/>
                <a:gd name="T36" fmla="*/ 307 w 394"/>
                <a:gd name="T37" fmla="*/ 4 h 17"/>
                <a:gd name="T38" fmla="*/ 294 w 394"/>
                <a:gd name="T39" fmla="*/ 4 h 17"/>
                <a:gd name="T40" fmla="*/ 291 w 394"/>
                <a:gd name="T41" fmla="*/ 8 h 17"/>
                <a:gd name="T42" fmla="*/ 310 w 394"/>
                <a:gd name="T43" fmla="*/ 7 h 17"/>
                <a:gd name="T44" fmla="*/ 49 w 394"/>
                <a:gd name="T45" fmla="*/ 14 h 17"/>
                <a:gd name="T46" fmla="*/ 0 w 394"/>
                <a:gd name="T47" fmla="*/ 14 h 17"/>
                <a:gd name="T48" fmla="*/ 0 w 394"/>
                <a:gd name="T49" fmla="*/ 16 h 17"/>
                <a:gd name="T50" fmla="*/ 49 w 394"/>
                <a:gd name="T51" fmla="*/ 14 h 17"/>
                <a:gd name="T52" fmla="*/ 285 w 394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94" h="17">
                  <a:moveTo>
                    <a:pt x="285" y="0"/>
                  </a:moveTo>
                  <a:lnTo>
                    <a:pt x="285" y="8"/>
                  </a:lnTo>
                  <a:lnTo>
                    <a:pt x="56" y="14"/>
                  </a:lnTo>
                  <a:lnTo>
                    <a:pt x="60" y="11"/>
                  </a:lnTo>
                  <a:lnTo>
                    <a:pt x="107" y="11"/>
                  </a:lnTo>
                  <a:lnTo>
                    <a:pt x="107" y="5"/>
                  </a:lnTo>
                  <a:lnTo>
                    <a:pt x="129" y="5"/>
                  </a:lnTo>
                  <a:lnTo>
                    <a:pt x="129" y="4"/>
                  </a:lnTo>
                  <a:lnTo>
                    <a:pt x="285" y="0"/>
                  </a:lnTo>
                  <a:lnTo>
                    <a:pt x="393" y="5"/>
                  </a:lnTo>
                  <a:lnTo>
                    <a:pt x="359" y="5"/>
                  </a:lnTo>
                  <a:lnTo>
                    <a:pt x="359" y="6"/>
                  </a:lnTo>
                  <a:lnTo>
                    <a:pt x="393" y="5"/>
                  </a:lnTo>
                  <a:lnTo>
                    <a:pt x="310" y="7"/>
                  </a:lnTo>
                  <a:lnTo>
                    <a:pt x="309" y="7"/>
                  </a:lnTo>
                  <a:lnTo>
                    <a:pt x="324" y="1"/>
                  </a:lnTo>
                  <a:lnTo>
                    <a:pt x="324" y="0"/>
                  </a:lnTo>
                  <a:lnTo>
                    <a:pt x="309" y="5"/>
                  </a:lnTo>
                  <a:lnTo>
                    <a:pt x="307" y="4"/>
                  </a:lnTo>
                  <a:lnTo>
                    <a:pt x="294" y="4"/>
                  </a:lnTo>
                  <a:lnTo>
                    <a:pt x="291" y="8"/>
                  </a:lnTo>
                  <a:lnTo>
                    <a:pt x="310" y="7"/>
                  </a:lnTo>
                  <a:lnTo>
                    <a:pt x="49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49" y="14"/>
                  </a:lnTo>
                  <a:lnTo>
                    <a:pt x="28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7" name="Freeform 126"/>
            <p:cNvSpPr>
              <a:spLocks noChangeAspect="1"/>
            </p:cNvSpPr>
            <p:nvPr/>
          </p:nvSpPr>
          <p:spPr bwMode="auto">
            <a:xfrm>
              <a:off x="711" y="3032"/>
              <a:ext cx="448" cy="19"/>
            </a:xfrm>
            <a:custGeom>
              <a:avLst/>
              <a:gdLst>
                <a:gd name="T0" fmla="*/ 393 w 448"/>
                <a:gd name="T1" fmla="*/ 0 h 19"/>
                <a:gd name="T2" fmla="*/ 447 w 448"/>
                <a:gd name="T3" fmla="*/ 0 h 19"/>
                <a:gd name="T4" fmla="*/ 438 w 448"/>
                <a:gd name="T5" fmla="*/ 6 h 19"/>
                <a:gd name="T6" fmla="*/ 2 w 448"/>
                <a:gd name="T7" fmla="*/ 18 h 19"/>
                <a:gd name="T8" fmla="*/ 0 w 448"/>
                <a:gd name="T9" fmla="*/ 9 h 19"/>
                <a:gd name="T10" fmla="*/ 49 w 448"/>
                <a:gd name="T11" fmla="*/ 8 h 19"/>
                <a:gd name="T12" fmla="*/ 56 w 448"/>
                <a:gd name="T13" fmla="*/ 8 h 19"/>
                <a:gd name="T14" fmla="*/ 286 w 448"/>
                <a:gd name="T15" fmla="*/ 2 h 19"/>
                <a:gd name="T16" fmla="*/ 292 w 448"/>
                <a:gd name="T17" fmla="*/ 2 h 19"/>
                <a:gd name="T18" fmla="*/ 310 w 448"/>
                <a:gd name="T19" fmla="*/ 2 h 19"/>
                <a:gd name="T20" fmla="*/ 311 w 448"/>
                <a:gd name="T21" fmla="*/ 2 h 19"/>
                <a:gd name="T22" fmla="*/ 357 w 448"/>
                <a:gd name="T23" fmla="*/ 2 h 19"/>
                <a:gd name="T24" fmla="*/ 359 w 448"/>
                <a:gd name="T25" fmla="*/ 1 h 19"/>
                <a:gd name="T26" fmla="*/ 393 w 448"/>
                <a:gd name="T27" fmla="*/ 0 h 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48" h="19">
                  <a:moveTo>
                    <a:pt x="393" y="0"/>
                  </a:moveTo>
                  <a:lnTo>
                    <a:pt x="447" y="0"/>
                  </a:lnTo>
                  <a:lnTo>
                    <a:pt x="438" y="6"/>
                  </a:lnTo>
                  <a:lnTo>
                    <a:pt x="2" y="18"/>
                  </a:lnTo>
                  <a:lnTo>
                    <a:pt x="0" y="9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286" y="2"/>
                  </a:lnTo>
                  <a:lnTo>
                    <a:pt x="292" y="2"/>
                  </a:lnTo>
                  <a:lnTo>
                    <a:pt x="310" y="2"/>
                  </a:lnTo>
                  <a:lnTo>
                    <a:pt x="311" y="2"/>
                  </a:lnTo>
                  <a:lnTo>
                    <a:pt x="357" y="2"/>
                  </a:lnTo>
                  <a:lnTo>
                    <a:pt x="359" y="1"/>
                  </a:lnTo>
                  <a:lnTo>
                    <a:pt x="393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8" name="Freeform 127"/>
            <p:cNvSpPr>
              <a:spLocks noChangeAspect="1"/>
            </p:cNvSpPr>
            <p:nvPr/>
          </p:nvSpPr>
          <p:spPr bwMode="auto">
            <a:xfrm>
              <a:off x="714" y="3038"/>
              <a:ext cx="437" cy="20"/>
            </a:xfrm>
            <a:custGeom>
              <a:avLst/>
              <a:gdLst>
                <a:gd name="T0" fmla="*/ 436 w 437"/>
                <a:gd name="T1" fmla="*/ 0 h 20"/>
                <a:gd name="T2" fmla="*/ 425 w 437"/>
                <a:gd name="T3" fmla="*/ 8 h 20"/>
                <a:gd name="T4" fmla="*/ 1 w 437"/>
                <a:gd name="T5" fmla="*/ 19 h 20"/>
                <a:gd name="T6" fmla="*/ 0 w 437"/>
                <a:gd name="T7" fmla="*/ 11 h 20"/>
                <a:gd name="T8" fmla="*/ 436 w 437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7" h="20">
                  <a:moveTo>
                    <a:pt x="436" y="0"/>
                  </a:moveTo>
                  <a:lnTo>
                    <a:pt x="425" y="8"/>
                  </a:lnTo>
                  <a:lnTo>
                    <a:pt x="1" y="19"/>
                  </a:lnTo>
                  <a:lnTo>
                    <a:pt x="0" y="11"/>
                  </a:lnTo>
                  <a:lnTo>
                    <a:pt x="43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39" name="Freeform 128"/>
            <p:cNvSpPr>
              <a:spLocks noChangeAspect="1"/>
            </p:cNvSpPr>
            <p:nvPr/>
          </p:nvSpPr>
          <p:spPr bwMode="auto">
            <a:xfrm>
              <a:off x="715" y="3046"/>
              <a:ext cx="425" cy="17"/>
            </a:xfrm>
            <a:custGeom>
              <a:avLst/>
              <a:gdLst>
                <a:gd name="T0" fmla="*/ 424 w 425"/>
                <a:gd name="T1" fmla="*/ 0 h 17"/>
                <a:gd name="T2" fmla="*/ 412 w 425"/>
                <a:gd name="T3" fmla="*/ 8 h 17"/>
                <a:gd name="T4" fmla="*/ 142 w 425"/>
                <a:gd name="T5" fmla="*/ 16 h 17"/>
                <a:gd name="T6" fmla="*/ 1 w 425"/>
                <a:gd name="T7" fmla="*/ 16 h 17"/>
                <a:gd name="T8" fmla="*/ 0 w 425"/>
                <a:gd name="T9" fmla="*/ 11 h 17"/>
                <a:gd name="T10" fmla="*/ 424 w 425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5" h="17">
                  <a:moveTo>
                    <a:pt x="424" y="0"/>
                  </a:moveTo>
                  <a:lnTo>
                    <a:pt x="412" y="8"/>
                  </a:lnTo>
                  <a:lnTo>
                    <a:pt x="142" y="16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424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0" name="Freeform 129"/>
            <p:cNvSpPr>
              <a:spLocks noChangeAspect="1"/>
            </p:cNvSpPr>
            <p:nvPr/>
          </p:nvSpPr>
          <p:spPr bwMode="auto">
            <a:xfrm>
              <a:off x="857" y="3054"/>
              <a:ext cx="272" cy="17"/>
            </a:xfrm>
            <a:custGeom>
              <a:avLst/>
              <a:gdLst>
                <a:gd name="T0" fmla="*/ 271 w 272"/>
                <a:gd name="T1" fmla="*/ 0 h 17"/>
                <a:gd name="T2" fmla="*/ 261 w 272"/>
                <a:gd name="T3" fmla="*/ 16 h 17"/>
                <a:gd name="T4" fmla="*/ 0 w 272"/>
                <a:gd name="T5" fmla="*/ 16 h 17"/>
                <a:gd name="T6" fmla="*/ 271 w 272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2" h="17">
                  <a:moveTo>
                    <a:pt x="271" y="0"/>
                  </a:moveTo>
                  <a:lnTo>
                    <a:pt x="261" y="16"/>
                  </a:lnTo>
                  <a:lnTo>
                    <a:pt x="0" y="16"/>
                  </a:lnTo>
                  <a:lnTo>
                    <a:pt x="271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1" name="Freeform 130"/>
            <p:cNvSpPr>
              <a:spLocks noChangeAspect="1"/>
            </p:cNvSpPr>
            <p:nvPr/>
          </p:nvSpPr>
          <p:spPr bwMode="auto">
            <a:xfrm>
              <a:off x="711" y="2922"/>
              <a:ext cx="448" cy="140"/>
            </a:xfrm>
            <a:custGeom>
              <a:avLst/>
              <a:gdLst>
                <a:gd name="T0" fmla="*/ 144 w 448"/>
                <a:gd name="T1" fmla="*/ 72 h 140"/>
                <a:gd name="T2" fmla="*/ 148 w 448"/>
                <a:gd name="T3" fmla="*/ 72 h 140"/>
                <a:gd name="T4" fmla="*/ 148 w 448"/>
                <a:gd name="T5" fmla="*/ 94 h 140"/>
                <a:gd name="T6" fmla="*/ 169 w 448"/>
                <a:gd name="T7" fmla="*/ 94 h 140"/>
                <a:gd name="T8" fmla="*/ 169 w 448"/>
                <a:gd name="T9" fmla="*/ 88 h 140"/>
                <a:gd name="T10" fmla="*/ 187 w 448"/>
                <a:gd name="T11" fmla="*/ 88 h 140"/>
                <a:gd name="T12" fmla="*/ 187 w 448"/>
                <a:gd name="T13" fmla="*/ 82 h 140"/>
                <a:gd name="T14" fmla="*/ 203 w 448"/>
                <a:gd name="T15" fmla="*/ 82 h 140"/>
                <a:gd name="T16" fmla="*/ 203 w 448"/>
                <a:gd name="T17" fmla="*/ 69 h 140"/>
                <a:gd name="T18" fmla="*/ 196 w 448"/>
                <a:gd name="T19" fmla="*/ 69 h 140"/>
                <a:gd name="T20" fmla="*/ 196 w 448"/>
                <a:gd name="T21" fmla="*/ 55 h 140"/>
                <a:gd name="T22" fmla="*/ 208 w 448"/>
                <a:gd name="T23" fmla="*/ 55 h 140"/>
                <a:gd name="T24" fmla="*/ 208 w 448"/>
                <a:gd name="T25" fmla="*/ 39 h 140"/>
                <a:gd name="T26" fmla="*/ 220 w 448"/>
                <a:gd name="T27" fmla="*/ 39 h 140"/>
                <a:gd name="T28" fmla="*/ 220 w 448"/>
                <a:gd name="T29" fmla="*/ 0 h 140"/>
                <a:gd name="T30" fmla="*/ 221 w 448"/>
                <a:gd name="T31" fmla="*/ 0 h 140"/>
                <a:gd name="T32" fmla="*/ 222 w 448"/>
                <a:gd name="T33" fmla="*/ 39 h 140"/>
                <a:gd name="T34" fmla="*/ 228 w 448"/>
                <a:gd name="T35" fmla="*/ 39 h 140"/>
                <a:gd name="T36" fmla="*/ 228 w 448"/>
                <a:gd name="T37" fmla="*/ 44 h 140"/>
                <a:gd name="T38" fmla="*/ 238 w 448"/>
                <a:gd name="T39" fmla="*/ 44 h 140"/>
                <a:gd name="T40" fmla="*/ 238 w 448"/>
                <a:gd name="T41" fmla="*/ 49 h 140"/>
                <a:gd name="T42" fmla="*/ 253 w 448"/>
                <a:gd name="T43" fmla="*/ 49 h 140"/>
                <a:gd name="T44" fmla="*/ 253 w 448"/>
                <a:gd name="T45" fmla="*/ 66 h 140"/>
                <a:gd name="T46" fmla="*/ 239 w 448"/>
                <a:gd name="T47" fmla="*/ 66 h 140"/>
                <a:gd name="T48" fmla="*/ 239 w 448"/>
                <a:gd name="T49" fmla="*/ 88 h 140"/>
                <a:gd name="T50" fmla="*/ 246 w 448"/>
                <a:gd name="T51" fmla="*/ 88 h 140"/>
                <a:gd name="T52" fmla="*/ 249 w 448"/>
                <a:gd name="T53" fmla="*/ 82 h 140"/>
                <a:gd name="T54" fmla="*/ 261 w 448"/>
                <a:gd name="T55" fmla="*/ 82 h 140"/>
                <a:gd name="T56" fmla="*/ 261 w 448"/>
                <a:gd name="T57" fmla="*/ 84 h 140"/>
                <a:gd name="T58" fmla="*/ 279 w 448"/>
                <a:gd name="T59" fmla="*/ 82 h 140"/>
                <a:gd name="T60" fmla="*/ 279 w 448"/>
                <a:gd name="T61" fmla="*/ 83 h 140"/>
                <a:gd name="T62" fmla="*/ 262 w 448"/>
                <a:gd name="T63" fmla="*/ 86 h 140"/>
                <a:gd name="T64" fmla="*/ 262 w 448"/>
                <a:gd name="T65" fmla="*/ 88 h 140"/>
                <a:gd name="T66" fmla="*/ 272 w 448"/>
                <a:gd name="T67" fmla="*/ 88 h 140"/>
                <a:gd name="T68" fmla="*/ 272 w 448"/>
                <a:gd name="T69" fmla="*/ 100 h 140"/>
                <a:gd name="T70" fmla="*/ 286 w 448"/>
                <a:gd name="T71" fmla="*/ 100 h 140"/>
                <a:gd name="T72" fmla="*/ 286 w 448"/>
                <a:gd name="T73" fmla="*/ 112 h 140"/>
                <a:gd name="T74" fmla="*/ 292 w 448"/>
                <a:gd name="T75" fmla="*/ 112 h 140"/>
                <a:gd name="T76" fmla="*/ 294 w 448"/>
                <a:gd name="T77" fmla="*/ 109 h 140"/>
                <a:gd name="T78" fmla="*/ 308 w 448"/>
                <a:gd name="T79" fmla="*/ 109 h 140"/>
                <a:gd name="T80" fmla="*/ 309 w 448"/>
                <a:gd name="T81" fmla="*/ 110 h 140"/>
                <a:gd name="T82" fmla="*/ 324 w 448"/>
                <a:gd name="T83" fmla="*/ 106 h 140"/>
                <a:gd name="T84" fmla="*/ 325 w 448"/>
                <a:gd name="T85" fmla="*/ 106 h 140"/>
                <a:gd name="T86" fmla="*/ 310 w 448"/>
                <a:gd name="T87" fmla="*/ 111 h 140"/>
                <a:gd name="T88" fmla="*/ 311 w 448"/>
                <a:gd name="T89" fmla="*/ 112 h 140"/>
                <a:gd name="T90" fmla="*/ 357 w 448"/>
                <a:gd name="T91" fmla="*/ 112 h 140"/>
                <a:gd name="T92" fmla="*/ 360 w 448"/>
                <a:gd name="T93" fmla="*/ 110 h 140"/>
                <a:gd name="T94" fmla="*/ 447 w 448"/>
                <a:gd name="T95" fmla="*/ 110 h 140"/>
                <a:gd name="T96" fmla="*/ 407 w 448"/>
                <a:gd name="T97" fmla="*/ 139 h 140"/>
                <a:gd name="T98" fmla="*/ 5 w 448"/>
                <a:gd name="T99" fmla="*/ 139 h 140"/>
                <a:gd name="T100" fmla="*/ 0 w 448"/>
                <a:gd name="T101" fmla="*/ 118 h 140"/>
                <a:gd name="T102" fmla="*/ 56 w 448"/>
                <a:gd name="T103" fmla="*/ 118 h 140"/>
                <a:gd name="T104" fmla="*/ 60 w 448"/>
                <a:gd name="T105" fmla="*/ 116 h 140"/>
                <a:gd name="T106" fmla="*/ 107 w 448"/>
                <a:gd name="T107" fmla="*/ 116 h 140"/>
                <a:gd name="T108" fmla="*/ 107 w 448"/>
                <a:gd name="T109" fmla="*/ 110 h 140"/>
                <a:gd name="T110" fmla="*/ 129 w 448"/>
                <a:gd name="T111" fmla="*/ 110 h 140"/>
                <a:gd name="T112" fmla="*/ 129 w 448"/>
                <a:gd name="T113" fmla="*/ 94 h 140"/>
                <a:gd name="T114" fmla="*/ 144 w 448"/>
                <a:gd name="T115" fmla="*/ 94 h 140"/>
                <a:gd name="T116" fmla="*/ 144 w 448"/>
                <a:gd name="T117" fmla="*/ 72 h 14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8" h="140">
                  <a:moveTo>
                    <a:pt x="144" y="72"/>
                  </a:moveTo>
                  <a:lnTo>
                    <a:pt x="148" y="72"/>
                  </a:lnTo>
                  <a:lnTo>
                    <a:pt x="148" y="94"/>
                  </a:lnTo>
                  <a:lnTo>
                    <a:pt x="169" y="94"/>
                  </a:lnTo>
                  <a:lnTo>
                    <a:pt x="169" y="88"/>
                  </a:lnTo>
                  <a:lnTo>
                    <a:pt x="187" y="88"/>
                  </a:lnTo>
                  <a:lnTo>
                    <a:pt x="187" y="82"/>
                  </a:lnTo>
                  <a:lnTo>
                    <a:pt x="203" y="82"/>
                  </a:lnTo>
                  <a:lnTo>
                    <a:pt x="203" y="69"/>
                  </a:lnTo>
                  <a:lnTo>
                    <a:pt x="196" y="69"/>
                  </a:lnTo>
                  <a:lnTo>
                    <a:pt x="196" y="55"/>
                  </a:lnTo>
                  <a:lnTo>
                    <a:pt x="208" y="55"/>
                  </a:lnTo>
                  <a:lnTo>
                    <a:pt x="208" y="39"/>
                  </a:lnTo>
                  <a:lnTo>
                    <a:pt x="220" y="39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39"/>
                  </a:lnTo>
                  <a:lnTo>
                    <a:pt x="228" y="39"/>
                  </a:lnTo>
                  <a:lnTo>
                    <a:pt x="228" y="44"/>
                  </a:lnTo>
                  <a:lnTo>
                    <a:pt x="238" y="44"/>
                  </a:lnTo>
                  <a:lnTo>
                    <a:pt x="238" y="49"/>
                  </a:lnTo>
                  <a:lnTo>
                    <a:pt x="253" y="49"/>
                  </a:lnTo>
                  <a:lnTo>
                    <a:pt x="253" y="66"/>
                  </a:lnTo>
                  <a:lnTo>
                    <a:pt x="239" y="66"/>
                  </a:lnTo>
                  <a:lnTo>
                    <a:pt x="239" y="88"/>
                  </a:lnTo>
                  <a:lnTo>
                    <a:pt x="246" y="88"/>
                  </a:lnTo>
                  <a:lnTo>
                    <a:pt x="249" y="82"/>
                  </a:lnTo>
                  <a:lnTo>
                    <a:pt x="261" y="82"/>
                  </a:lnTo>
                  <a:lnTo>
                    <a:pt x="261" y="84"/>
                  </a:lnTo>
                  <a:lnTo>
                    <a:pt x="279" y="82"/>
                  </a:lnTo>
                  <a:lnTo>
                    <a:pt x="279" y="83"/>
                  </a:lnTo>
                  <a:lnTo>
                    <a:pt x="262" y="86"/>
                  </a:lnTo>
                  <a:lnTo>
                    <a:pt x="262" y="88"/>
                  </a:lnTo>
                  <a:lnTo>
                    <a:pt x="272" y="88"/>
                  </a:lnTo>
                  <a:lnTo>
                    <a:pt x="272" y="100"/>
                  </a:lnTo>
                  <a:lnTo>
                    <a:pt x="286" y="100"/>
                  </a:lnTo>
                  <a:lnTo>
                    <a:pt x="286" y="112"/>
                  </a:lnTo>
                  <a:lnTo>
                    <a:pt x="292" y="112"/>
                  </a:lnTo>
                  <a:lnTo>
                    <a:pt x="294" y="109"/>
                  </a:lnTo>
                  <a:lnTo>
                    <a:pt x="308" y="109"/>
                  </a:lnTo>
                  <a:lnTo>
                    <a:pt x="309" y="110"/>
                  </a:lnTo>
                  <a:lnTo>
                    <a:pt x="324" y="106"/>
                  </a:lnTo>
                  <a:lnTo>
                    <a:pt x="325" y="106"/>
                  </a:lnTo>
                  <a:lnTo>
                    <a:pt x="310" y="111"/>
                  </a:lnTo>
                  <a:lnTo>
                    <a:pt x="311" y="112"/>
                  </a:lnTo>
                  <a:lnTo>
                    <a:pt x="357" y="112"/>
                  </a:lnTo>
                  <a:lnTo>
                    <a:pt x="360" y="110"/>
                  </a:lnTo>
                  <a:lnTo>
                    <a:pt x="447" y="110"/>
                  </a:lnTo>
                  <a:lnTo>
                    <a:pt x="407" y="139"/>
                  </a:lnTo>
                  <a:lnTo>
                    <a:pt x="5" y="139"/>
                  </a:lnTo>
                  <a:lnTo>
                    <a:pt x="0" y="118"/>
                  </a:lnTo>
                  <a:lnTo>
                    <a:pt x="56" y="118"/>
                  </a:lnTo>
                  <a:lnTo>
                    <a:pt x="60" y="116"/>
                  </a:lnTo>
                  <a:lnTo>
                    <a:pt x="107" y="116"/>
                  </a:lnTo>
                  <a:lnTo>
                    <a:pt x="107" y="110"/>
                  </a:lnTo>
                  <a:lnTo>
                    <a:pt x="129" y="110"/>
                  </a:lnTo>
                  <a:lnTo>
                    <a:pt x="129" y="94"/>
                  </a:lnTo>
                  <a:lnTo>
                    <a:pt x="144" y="94"/>
                  </a:lnTo>
                  <a:lnTo>
                    <a:pt x="144" y="7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2" name="Freeform 131"/>
            <p:cNvSpPr>
              <a:spLocks noChangeAspect="1"/>
            </p:cNvSpPr>
            <p:nvPr/>
          </p:nvSpPr>
          <p:spPr bwMode="auto">
            <a:xfrm>
              <a:off x="954" y="297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3" name="Freeform 132"/>
            <p:cNvSpPr>
              <a:spLocks noChangeAspect="1"/>
            </p:cNvSpPr>
            <p:nvPr/>
          </p:nvSpPr>
          <p:spPr bwMode="auto">
            <a:xfrm>
              <a:off x="958" y="29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4" name="Freeform 133"/>
            <p:cNvSpPr>
              <a:spLocks noChangeAspect="1"/>
            </p:cNvSpPr>
            <p:nvPr/>
          </p:nvSpPr>
          <p:spPr bwMode="auto">
            <a:xfrm>
              <a:off x="909" y="29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5" name="Freeform 134"/>
            <p:cNvSpPr>
              <a:spLocks noChangeAspect="1"/>
            </p:cNvSpPr>
            <p:nvPr/>
          </p:nvSpPr>
          <p:spPr bwMode="auto">
            <a:xfrm>
              <a:off x="902" y="300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6" name="Freeform 135"/>
            <p:cNvSpPr>
              <a:spLocks noChangeAspect="1"/>
            </p:cNvSpPr>
            <p:nvPr/>
          </p:nvSpPr>
          <p:spPr bwMode="auto">
            <a:xfrm>
              <a:off x="929" y="296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47" name="Freeform 136"/>
            <p:cNvSpPr>
              <a:spLocks noChangeAspect="1"/>
            </p:cNvSpPr>
            <p:nvPr/>
          </p:nvSpPr>
          <p:spPr bwMode="auto">
            <a:xfrm>
              <a:off x="938" y="296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3336" name="Group 137"/>
          <p:cNvGrpSpPr>
            <a:grpSpLocks noChangeAspect="1"/>
          </p:cNvGrpSpPr>
          <p:nvPr/>
        </p:nvGrpSpPr>
        <p:grpSpPr bwMode="auto">
          <a:xfrm>
            <a:off x="7243763" y="3429000"/>
            <a:ext cx="528637" cy="174625"/>
            <a:chOff x="711" y="2922"/>
            <a:chExt cx="448" cy="149"/>
          </a:xfrm>
        </p:grpSpPr>
        <p:sp>
          <p:nvSpPr>
            <p:cNvPr id="13394" name="Freeform 138"/>
            <p:cNvSpPr>
              <a:spLocks noChangeAspect="1"/>
            </p:cNvSpPr>
            <p:nvPr/>
          </p:nvSpPr>
          <p:spPr bwMode="auto">
            <a:xfrm>
              <a:off x="932" y="2922"/>
              <a:ext cx="17" cy="17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395" name="Freeform 139"/>
            <p:cNvSpPr>
              <a:spLocks noChangeAspect="1"/>
            </p:cNvSpPr>
            <p:nvPr/>
          </p:nvSpPr>
          <p:spPr bwMode="auto">
            <a:xfrm>
              <a:off x="932" y="2924"/>
              <a:ext cx="17" cy="17"/>
            </a:xfrm>
            <a:custGeom>
              <a:avLst/>
              <a:gdLst>
                <a:gd name="T0" fmla="*/ 8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8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396" name="Freeform 140"/>
            <p:cNvSpPr>
              <a:spLocks noChangeAspect="1"/>
            </p:cNvSpPr>
            <p:nvPr/>
          </p:nvSpPr>
          <p:spPr bwMode="auto">
            <a:xfrm>
              <a:off x="932" y="2931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397" name="Freeform 141"/>
            <p:cNvSpPr>
              <a:spLocks noChangeAspect="1"/>
            </p:cNvSpPr>
            <p:nvPr/>
          </p:nvSpPr>
          <p:spPr bwMode="auto">
            <a:xfrm>
              <a:off x="932" y="2939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398" name="Freeform 142"/>
            <p:cNvSpPr>
              <a:spLocks noChangeAspect="1"/>
            </p:cNvSpPr>
            <p:nvPr/>
          </p:nvSpPr>
          <p:spPr bwMode="auto">
            <a:xfrm>
              <a:off x="932" y="2947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399" name="Freeform 143"/>
            <p:cNvSpPr>
              <a:spLocks noChangeAspect="1"/>
            </p:cNvSpPr>
            <p:nvPr/>
          </p:nvSpPr>
          <p:spPr bwMode="auto">
            <a:xfrm>
              <a:off x="919" y="2953"/>
              <a:ext cx="22" cy="17"/>
            </a:xfrm>
            <a:custGeom>
              <a:avLst/>
              <a:gdLst>
                <a:gd name="T0" fmla="*/ 14 w 22"/>
                <a:gd name="T1" fmla="*/ 0 h 17"/>
                <a:gd name="T2" fmla="*/ 14 w 22"/>
                <a:gd name="T3" fmla="*/ 14 h 17"/>
                <a:gd name="T4" fmla="*/ 21 w 22"/>
                <a:gd name="T5" fmla="*/ 14 h 17"/>
                <a:gd name="T6" fmla="*/ 0 w 22"/>
                <a:gd name="T7" fmla="*/ 16 h 17"/>
                <a:gd name="T8" fmla="*/ 0 w 22"/>
                <a:gd name="T9" fmla="*/ 14 h 17"/>
                <a:gd name="T10" fmla="*/ 12 w 22"/>
                <a:gd name="T11" fmla="*/ 14 h 17"/>
                <a:gd name="T12" fmla="*/ 12 w 22"/>
                <a:gd name="T13" fmla="*/ 0 h 17"/>
                <a:gd name="T14" fmla="*/ 14 w 22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" h="17">
                  <a:moveTo>
                    <a:pt x="14" y="0"/>
                  </a:moveTo>
                  <a:lnTo>
                    <a:pt x="14" y="14"/>
                  </a:lnTo>
                  <a:lnTo>
                    <a:pt x="21" y="14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12" y="14"/>
                  </a:lnTo>
                  <a:lnTo>
                    <a:pt x="12" y="0"/>
                  </a:lnTo>
                  <a:lnTo>
                    <a:pt x="14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0" name="Freeform 144"/>
            <p:cNvSpPr>
              <a:spLocks noChangeAspect="1"/>
            </p:cNvSpPr>
            <p:nvPr/>
          </p:nvSpPr>
          <p:spPr bwMode="auto">
            <a:xfrm>
              <a:off x="919" y="2961"/>
              <a:ext cx="31" cy="17"/>
            </a:xfrm>
            <a:custGeom>
              <a:avLst/>
              <a:gdLst>
                <a:gd name="T0" fmla="*/ 20 w 31"/>
                <a:gd name="T1" fmla="*/ 0 h 17"/>
                <a:gd name="T2" fmla="*/ 20 w 31"/>
                <a:gd name="T3" fmla="*/ 10 h 17"/>
                <a:gd name="T4" fmla="*/ 30 w 31"/>
                <a:gd name="T5" fmla="*/ 10 h 17"/>
                <a:gd name="T6" fmla="*/ 30 w 31"/>
                <a:gd name="T7" fmla="*/ 14 h 17"/>
                <a:gd name="T8" fmla="*/ 25 w 31"/>
                <a:gd name="T9" fmla="*/ 14 h 17"/>
                <a:gd name="T10" fmla="*/ 25 w 31"/>
                <a:gd name="T11" fmla="*/ 12 h 17"/>
                <a:gd name="T12" fmla="*/ 18 w 31"/>
                <a:gd name="T13" fmla="*/ 12 h 17"/>
                <a:gd name="T14" fmla="*/ 18 w 31"/>
                <a:gd name="T15" fmla="*/ 16 h 17"/>
                <a:gd name="T16" fmla="*/ 0 w 31"/>
                <a:gd name="T17" fmla="*/ 16 h 17"/>
                <a:gd name="T18" fmla="*/ 0 w 31"/>
                <a:gd name="T19" fmla="*/ 1 h 17"/>
                <a:gd name="T20" fmla="*/ 20 w 31"/>
                <a:gd name="T21" fmla="*/ 0 h 17"/>
                <a:gd name="T22" fmla="*/ 10 w 31"/>
                <a:gd name="T23" fmla="*/ 4 h 17"/>
                <a:gd name="T24" fmla="*/ 10 w 31"/>
                <a:gd name="T25" fmla="*/ 10 h 17"/>
                <a:gd name="T26" fmla="*/ 18 w 31"/>
                <a:gd name="T27" fmla="*/ 10 h 17"/>
                <a:gd name="T28" fmla="*/ 18 w 31"/>
                <a:gd name="T29" fmla="*/ 4 h 17"/>
                <a:gd name="T30" fmla="*/ 10 w 31"/>
                <a:gd name="T31" fmla="*/ 4 h 17"/>
                <a:gd name="T32" fmla="*/ 20 w 31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17">
                  <a:moveTo>
                    <a:pt x="20" y="0"/>
                  </a:moveTo>
                  <a:lnTo>
                    <a:pt x="2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0" y="16"/>
                  </a:lnTo>
                  <a:lnTo>
                    <a:pt x="0" y="1"/>
                  </a:lnTo>
                  <a:lnTo>
                    <a:pt x="20" y="0"/>
                  </a:lnTo>
                  <a:lnTo>
                    <a:pt x="10" y="4"/>
                  </a:lnTo>
                  <a:lnTo>
                    <a:pt x="10" y="10"/>
                  </a:lnTo>
                  <a:lnTo>
                    <a:pt x="18" y="10"/>
                  </a:lnTo>
                  <a:lnTo>
                    <a:pt x="18" y="4"/>
                  </a:lnTo>
                  <a:lnTo>
                    <a:pt x="10" y="4"/>
                  </a:lnTo>
                  <a:lnTo>
                    <a:pt x="2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1" name="Freeform 145"/>
            <p:cNvSpPr>
              <a:spLocks noChangeAspect="1"/>
            </p:cNvSpPr>
            <p:nvPr/>
          </p:nvSpPr>
          <p:spPr bwMode="auto">
            <a:xfrm>
              <a:off x="919" y="2968"/>
              <a:ext cx="47" cy="17"/>
            </a:xfrm>
            <a:custGeom>
              <a:avLst/>
              <a:gdLst>
                <a:gd name="T0" fmla="*/ 30 w 47"/>
                <a:gd name="T1" fmla="*/ 0 h 17"/>
                <a:gd name="T2" fmla="*/ 30 w 47"/>
                <a:gd name="T3" fmla="*/ 6 h 17"/>
                <a:gd name="T4" fmla="*/ 46 w 47"/>
                <a:gd name="T5" fmla="*/ 6 h 17"/>
                <a:gd name="T6" fmla="*/ 46 w 47"/>
                <a:gd name="T7" fmla="*/ 14 h 17"/>
                <a:gd name="T8" fmla="*/ 0 w 47"/>
                <a:gd name="T9" fmla="*/ 16 h 17"/>
                <a:gd name="T10" fmla="*/ 0 w 47"/>
                <a:gd name="T11" fmla="*/ 1 h 17"/>
                <a:gd name="T12" fmla="*/ 18 w 47"/>
                <a:gd name="T13" fmla="*/ 1 h 17"/>
                <a:gd name="T14" fmla="*/ 18 w 47"/>
                <a:gd name="T15" fmla="*/ 4 h 17"/>
                <a:gd name="T16" fmla="*/ 25 w 47"/>
                <a:gd name="T17" fmla="*/ 4 h 17"/>
                <a:gd name="T18" fmla="*/ 25 w 47"/>
                <a:gd name="T19" fmla="*/ 0 h 17"/>
                <a:gd name="T20" fmla="*/ 30 w 47"/>
                <a:gd name="T21" fmla="*/ 0 h 17"/>
                <a:gd name="T22" fmla="*/ 35 w 47"/>
                <a:gd name="T23" fmla="*/ 9 h 17"/>
                <a:gd name="T24" fmla="*/ 35 w 47"/>
                <a:gd name="T25" fmla="*/ 12 h 17"/>
                <a:gd name="T26" fmla="*/ 43 w 47"/>
                <a:gd name="T27" fmla="*/ 12 h 17"/>
                <a:gd name="T28" fmla="*/ 43 w 47"/>
                <a:gd name="T29" fmla="*/ 9 h 17"/>
                <a:gd name="T30" fmla="*/ 35 w 47"/>
                <a:gd name="T31" fmla="*/ 9 h 17"/>
                <a:gd name="T32" fmla="*/ 30 w 4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" h="17">
                  <a:moveTo>
                    <a:pt x="30" y="0"/>
                  </a:moveTo>
                  <a:lnTo>
                    <a:pt x="30" y="6"/>
                  </a:lnTo>
                  <a:lnTo>
                    <a:pt x="46" y="6"/>
                  </a:lnTo>
                  <a:lnTo>
                    <a:pt x="46" y="14"/>
                  </a:lnTo>
                  <a:lnTo>
                    <a:pt x="0" y="16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4"/>
                  </a:lnTo>
                  <a:lnTo>
                    <a:pt x="25" y="4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9"/>
                  </a:lnTo>
                  <a:lnTo>
                    <a:pt x="35" y="12"/>
                  </a:lnTo>
                  <a:lnTo>
                    <a:pt x="43" y="12"/>
                  </a:lnTo>
                  <a:lnTo>
                    <a:pt x="43" y="9"/>
                  </a:lnTo>
                  <a:lnTo>
                    <a:pt x="35" y="9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2" name="Freeform 146"/>
            <p:cNvSpPr>
              <a:spLocks noChangeAspect="1"/>
            </p:cNvSpPr>
            <p:nvPr/>
          </p:nvSpPr>
          <p:spPr bwMode="auto">
            <a:xfrm>
              <a:off x="908" y="2976"/>
              <a:ext cx="58" cy="17"/>
            </a:xfrm>
            <a:custGeom>
              <a:avLst/>
              <a:gdLst>
                <a:gd name="T0" fmla="*/ 57 w 58"/>
                <a:gd name="T1" fmla="*/ 0 h 17"/>
                <a:gd name="T2" fmla="*/ 57 w 58"/>
                <a:gd name="T3" fmla="*/ 13 h 17"/>
                <a:gd name="T4" fmla="*/ 0 w 58"/>
                <a:gd name="T5" fmla="*/ 16 h 17"/>
                <a:gd name="T6" fmla="*/ 0 w 58"/>
                <a:gd name="T7" fmla="*/ 3 h 17"/>
                <a:gd name="T8" fmla="*/ 11 w 58"/>
                <a:gd name="T9" fmla="*/ 3 h 17"/>
                <a:gd name="T10" fmla="*/ 11 w 58"/>
                <a:gd name="T11" fmla="*/ 1 h 17"/>
                <a:gd name="T12" fmla="*/ 57 w 58"/>
                <a:gd name="T13" fmla="*/ 0 h 17"/>
                <a:gd name="T14" fmla="*/ 49 w 58"/>
                <a:gd name="T15" fmla="*/ 1 h 17"/>
                <a:gd name="T16" fmla="*/ 49 w 58"/>
                <a:gd name="T17" fmla="*/ 5 h 17"/>
                <a:gd name="T18" fmla="*/ 54 w 58"/>
                <a:gd name="T19" fmla="*/ 5 h 17"/>
                <a:gd name="T20" fmla="*/ 54 w 58"/>
                <a:gd name="T21" fmla="*/ 1 h 17"/>
                <a:gd name="T22" fmla="*/ 49 w 58"/>
                <a:gd name="T23" fmla="*/ 1 h 17"/>
                <a:gd name="T24" fmla="*/ 1 w 58"/>
                <a:gd name="T25" fmla="*/ 7 h 17"/>
                <a:gd name="T26" fmla="*/ 1 w 58"/>
                <a:gd name="T27" fmla="*/ 14 h 17"/>
                <a:gd name="T28" fmla="*/ 9 w 58"/>
                <a:gd name="T29" fmla="*/ 14 h 17"/>
                <a:gd name="T30" fmla="*/ 9 w 58"/>
                <a:gd name="T31" fmla="*/ 7 h 17"/>
                <a:gd name="T32" fmla="*/ 1 w 58"/>
                <a:gd name="T33" fmla="*/ 7 h 17"/>
                <a:gd name="T34" fmla="*/ 57 w 58"/>
                <a:gd name="T35" fmla="*/ 0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8" h="17">
                  <a:moveTo>
                    <a:pt x="57" y="0"/>
                  </a:moveTo>
                  <a:lnTo>
                    <a:pt x="57" y="13"/>
                  </a:lnTo>
                  <a:lnTo>
                    <a:pt x="0" y="16"/>
                  </a:lnTo>
                  <a:lnTo>
                    <a:pt x="0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57" y="0"/>
                  </a:lnTo>
                  <a:lnTo>
                    <a:pt x="49" y="1"/>
                  </a:lnTo>
                  <a:lnTo>
                    <a:pt x="49" y="5"/>
                  </a:lnTo>
                  <a:lnTo>
                    <a:pt x="54" y="5"/>
                  </a:lnTo>
                  <a:lnTo>
                    <a:pt x="54" y="1"/>
                  </a:lnTo>
                  <a:lnTo>
                    <a:pt x="49" y="1"/>
                  </a:lnTo>
                  <a:lnTo>
                    <a:pt x="1" y="7"/>
                  </a:lnTo>
                  <a:lnTo>
                    <a:pt x="1" y="14"/>
                  </a:lnTo>
                  <a:lnTo>
                    <a:pt x="9" y="14"/>
                  </a:lnTo>
                  <a:lnTo>
                    <a:pt x="9" y="7"/>
                  </a:lnTo>
                  <a:lnTo>
                    <a:pt x="1" y="7"/>
                  </a:lnTo>
                  <a:lnTo>
                    <a:pt x="5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3" name="Freeform 147"/>
            <p:cNvSpPr>
              <a:spLocks noChangeAspect="1"/>
            </p:cNvSpPr>
            <p:nvPr/>
          </p:nvSpPr>
          <p:spPr bwMode="auto">
            <a:xfrm>
              <a:off x="908" y="2983"/>
              <a:ext cx="58" cy="17"/>
            </a:xfrm>
            <a:custGeom>
              <a:avLst/>
              <a:gdLst>
                <a:gd name="T0" fmla="*/ 57 w 58"/>
                <a:gd name="T1" fmla="*/ 0 h 17"/>
                <a:gd name="T2" fmla="*/ 57 w 58"/>
                <a:gd name="T3" fmla="*/ 10 h 17"/>
                <a:gd name="T4" fmla="*/ 42 w 58"/>
                <a:gd name="T5" fmla="*/ 10 h 17"/>
                <a:gd name="T6" fmla="*/ 42 w 58"/>
                <a:gd name="T7" fmla="*/ 14 h 17"/>
                <a:gd name="T8" fmla="*/ 6 w 58"/>
                <a:gd name="T9" fmla="*/ 16 h 17"/>
                <a:gd name="T10" fmla="*/ 6 w 58"/>
                <a:gd name="T11" fmla="*/ 15 h 17"/>
                <a:gd name="T12" fmla="*/ 0 w 58"/>
                <a:gd name="T13" fmla="*/ 15 h 17"/>
                <a:gd name="T14" fmla="*/ 0 w 58"/>
                <a:gd name="T15" fmla="*/ 2 h 17"/>
                <a:gd name="T16" fmla="*/ 57 w 58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" h="17">
                  <a:moveTo>
                    <a:pt x="57" y="0"/>
                  </a:moveTo>
                  <a:lnTo>
                    <a:pt x="57" y="10"/>
                  </a:lnTo>
                  <a:lnTo>
                    <a:pt x="42" y="10"/>
                  </a:lnTo>
                  <a:lnTo>
                    <a:pt x="42" y="14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2"/>
                  </a:lnTo>
                  <a:lnTo>
                    <a:pt x="5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4" name="Freeform 148"/>
            <p:cNvSpPr>
              <a:spLocks noChangeAspect="1"/>
            </p:cNvSpPr>
            <p:nvPr/>
          </p:nvSpPr>
          <p:spPr bwMode="auto">
            <a:xfrm>
              <a:off x="855" y="2991"/>
              <a:ext cx="96" cy="17"/>
            </a:xfrm>
            <a:custGeom>
              <a:avLst/>
              <a:gdLst>
                <a:gd name="T0" fmla="*/ 95 w 96"/>
                <a:gd name="T1" fmla="*/ 0 h 17"/>
                <a:gd name="T2" fmla="*/ 95 w 96"/>
                <a:gd name="T3" fmla="*/ 12 h 17"/>
                <a:gd name="T4" fmla="*/ 58 w 96"/>
                <a:gd name="T5" fmla="*/ 13 h 17"/>
                <a:gd name="T6" fmla="*/ 58 w 96"/>
                <a:gd name="T7" fmla="*/ 1 h 17"/>
                <a:gd name="T8" fmla="*/ 95 w 96"/>
                <a:gd name="T9" fmla="*/ 0 h 17"/>
                <a:gd name="T10" fmla="*/ 3 w 96"/>
                <a:gd name="T11" fmla="*/ 16 h 17"/>
                <a:gd name="T12" fmla="*/ 3 w 96"/>
                <a:gd name="T13" fmla="*/ 5 h 17"/>
                <a:gd name="T14" fmla="*/ 0 w 96"/>
                <a:gd name="T15" fmla="*/ 5 h 17"/>
                <a:gd name="T16" fmla="*/ 0 w 96"/>
                <a:gd name="T17" fmla="*/ 16 h 17"/>
                <a:gd name="T18" fmla="*/ 3 w 96"/>
                <a:gd name="T19" fmla="*/ 16 h 17"/>
                <a:gd name="T20" fmla="*/ 95 w 96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17">
                  <a:moveTo>
                    <a:pt x="95" y="0"/>
                  </a:moveTo>
                  <a:lnTo>
                    <a:pt x="95" y="12"/>
                  </a:lnTo>
                  <a:lnTo>
                    <a:pt x="58" y="13"/>
                  </a:lnTo>
                  <a:lnTo>
                    <a:pt x="58" y="1"/>
                  </a:lnTo>
                  <a:lnTo>
                    <a:pt x="95" y="0"/>
                  </a:lnTo>
                  <a:lnTo>
                    <a:pt x="3" y="16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9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5" name="Freeform 149"/>
            <p:cNvSpPr>
              <a:spLocks noChangeAspect="1"/>
            </p:cNvSpPr>
            <p:nvPr/>
          </p:nvSpPr>
          <p:spPr bwMode="auto">
            <a:xfrm>
              <a:off x="855" y="2999"/>
              <a:ext cx="136" cy="17"/>
            </a:xfrm>
            <a:custGeom>
              <a:avLst/>
              <a:gdLst>
                <a:gd name="T0" fmla="*/ 95 w 136"/>
                <a:gd name="T1" fmla="*/ 0 h 17"/>
                <a:gd name="T2" fmla="*/ 95 w 136"/>
                <a:gd name="T3" fmla="*/ 12 h 17"/>
                <a:gd name="T4" fmla="*/ 53 w 136"/>
                <a:gd name="T5" fmla="*/ 14 h 17"/>
                <a:gd name="T6" fmla="*/ 53 w 136"/>
                <a:gd name="T7" fmla="*/ 11 h 17"/>
                <a:gd name="T8" fmla="*/ 46 w 136"/>
                <a:gd name="T9" fmla="*/ 11 h 17"/>
                <a:gd name="T10" fmla="*/ 46 w 136"/>
                <a:gd name="T11" fmla="*/ 14 h 17"/>
                <a:gd name="T12" fmla="*/ 43 w 136"/>
                <a:gd name="T13" fmla="*/ 14 h 17"/>
                <a:gd name="T14" fmla="*/ 43 w 136"/>
                <a:gd name="T15" fmla="*/ 8 h 17"/>
                <a:gd name="T16" fmla="*/ 58 w 136"/>
                <a:gd name="T17" fmla="*/ 8 h 17"/>
                <a:gd name="T18" fmla="*/ 58 w 136"/>
                <a:gd name="T19" fmla="*/ 0 h 17"/>
                <a:gd name="T20" fmla="*/ 95 w 136"/>
                <a:gd name="T21" fmla="*/ 0 h 17"/>
                <a:gd name="T22" fmla="*/ 3 w 136"/>
                <a:gd name="T23" fmla="*/ 3 h 17"/>
                <a:gd name="T24" fmla="*/ 3 w 136"/>
                <a:gd name="T25" fmla="*/ 16 h 17"/>
                <a:gd name="T26" fmla="*/ 0 w 136"/>
                <a:gd name="T27" fmla="*/ 16 h 17"/>
                <a:gd name="T28" fmla="*/ 0 w 136"/>
                <a:gd name="T29" fmla="*/ 3 h 17"/>
                <a:gd name="T30" fmla="*/ 3 w 136"/>
                <a:gd name="T31" fmla="*/ 3 h 17"/>
                <a:gd name="T32" fmla="*/ 134 w 136"/>
                <a:gd name="T33" fmla="*/ 10 h 17"/>
                <a:gd name="T34" fmla="*/ 135 w 136"/>
                <a:gd name="T35" fmla="*/ 10 h 17"/>
                <a:gd name="T36" fmla="*/ 135 w 136"/>
                <a:gd name="T37" fmla="*/ 8 h 17"/>
                <a:gd name="T38" fmla="*/ 127 w 136"/>
                <a:gd name="T39" fmla="*/ 10 h 17"/>
                <a:gd name="T40" fmla="*/ 134 w 136"/>
                <a:gd name="T41" fmla="*/ 10 h 17"/>
                <a:gd name="T42" fmla="*/ 117 w 136"/>
                <a:gd name="T43" fmla="*/ 11 h 17"/>
                <a:gd name="T44" fmla="*/ 117 w 136"/>
                <a:gd name="T45" fmla="*/ 8 h 17"/>
                <a:gd name="T46" fmla="*/ 105 w 136"/>
                <a:gd name="T47" fmla="*/ 8 h 17"/>
                <a:gd name="T48" fmla="*/ 104 w 136"/>
                <a:gd name="T49" fmla="*/ 11 h 17"/>
                <a:gd name="T50" fmla="*/ 117 w 136"/>
                <a:gd name="T51" fmla="*/ 11 h 17"/>
                <a:gd name="T52" fmla="*/ 95 w 136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6" h="17">
                  <a:moveTo>
                    <a:pt x="95" y="0"/>
                  </a:moveTo>
                  <a:lnTo>
                    <a:pt x="95" y="12"/>
                  </a:lnTo>
                  <a:lnTo>
                    <a:pt x="53" y="14"/>
                  </a:lnTo>
                  <a:lnTo>
                    <a:pt x="53" y="11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43" y="14"/>
                  </a:lnTo>
                  <a:lnTo>
                    <a:pt x="43" y="8"/>
                  </a:lnTo>
                  <a:lnTo>
                    <a:pt x="58" y="8"/>
                  </a:lnTo>
                  <a:lnTo>
                    <a:pt x="58" y="0"/>
                  </a:lnTo>
                  <a:lnTo>
                    <a:pt x="95" y="0"/>
                  </a:lnTo>
                  <a:lnTo>
                    <a:pt x="3" y="3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3"/>
                  </a:lnTo>
                  <a:lnTo>
                    <a:pt x="3" y="3"/>
                  </a:lnTo>
                  <a:lnTo>
                    <a:pt x="134" y="10"/>
                  </a:lnTo>
                  <a:lnTo>
                    <a:pt x="135" y="10"/>
                  </a:lnTo>
                  <a:lnTo>
                    <a:pt x="135" y="8"/>
                  </a:lnTo>
                  <a:lnTo>
                    <a:pt x="127" y="10"/>
                  </a:lnTo>
                  <a:lnTo>
                    <a:pt x="134" y="10"/>
                  </a:lnTo>
                  <a:lnTo>
                    <a:pt x="117" y="11"/>
                  </a:lnTo>
                  <a:lnTo>
                    <a:pt x="117" y="8"/>
                  </a:lnTo>
                  <a:lnTo>
                    <a:pt x="105" y="8"/>
                  </a:lnTo>
                  <a:lnTo>
                    <a:pt x="104" y="11"/>
                  </a:lnTo>
                  <a:lnTo>
                    <a:pt x="117" y="11"/>
                  </a:lnTo>
                  <a:lnTo>
                    <a:pt x="9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6" name="Freeform 150"/>
            <p:cNvSpPr>
              <a:spLocks noChangeAspect="1"/>
            </p:cNvSpPr>
            <p:nvPr/>
          </p:nvSpPr>
          <p:spPr bwMode="auto">
            <a:xfrm>
              <a:off x="841" y="3005"/>
              <a:ext cx="150" cy="17"/>
            </a:xfrm>
            <a:custGeom>
              <a:avLst/>
              <a:gdLst>
                <a:gd name="T0" fmla="*/ 149 w 150"/>
                <a:gd name="T1" fmla="*/ 0 h 17"/>
                <a:gd name="T2" fmla="*/ 133 w 150"/>
                <a:gd name="T3" fmla="*/ 4 h 17"/>
                <a:gd name="T4" fmla="*/ 133 w 150"/>
                <a:gd name="T5" fmla="*/ 7 h 17"/>
                <a:gd name="T6" fmla="*/ 143 w 150"/>
                <a:gd name="T7" fmla="*/ 7 h 17"/>
                <a:gd name="T8" fmla="*/ 143 w 150"/>
                <a:gd name="T9" fmla="*/ 11 h 17"/>
                <a:gd name="T10" fmla="*/ 40 w 150"/>
                <a:gd name="T11" fmla="*/ 14 h 17"/>
                <a:gd name="T12" fmla="*/ 40 w 150"/>
                <a:gd name="T13" fmla="*/ 7 h 17"/>
                <a:gd name="T14" fmla="*/ 58 w 150"/>
                <a:gd name="T15" fmla="*/ 7 h 17"/>
                <a:gd name="T16" fmla="*/ 58 w 150"/>
                <a:gd name="T17" fmla="*/ 3 h 17"/>
                <a:gd name="T18" fmla="*/ 61 w 150"/>
                <a:gd name="T19" fmla="*/ 3 h 17"/>
                <a:gd name="T20" fmla="*/ 68 w 150"/>
                <a:gd name="T21" fmla="*/ 3 h 17"/>
                <a:gd name="T22" fmla="*/ 109 w 150"/>
                <a:gd name="T23" fmla="*/ 1 h 17"/>
                <a:gd name="T24" fmla="*/ 109 w 150"/>
                <a:gd name="T25" fmla="*/ 7 h 17"/>
                <a:gd name="T26" fmla="*/ 117 w 150"/>
                <a:gd name="T27" fmla="*/ 7 h 17"/>
                <a:gd name="T28" fmla="*/ 119 w 150"/>
                <a:gd name="T29" fmla="*/ 0 h 17"/>
                <a:gd name="T30" fmla="*/ 132 w 150"/>
                <a:gd name="T31" fmla="*/ 0 h 17"/>
                <a:gd name="T32" fmla="*/ 132 w 150"/>
                <a:gd name="T33" fmla="*/ 2 h 17"/>
                <a:gd name="T34" fmla="*/ 142 w 150"/>
                <a:gd name="T35" fmla="*/ 0 h 17"/>
                <a:gd name="T36" fmla="*/ 149 w 150"/>
                <a:gd name="T37" fmla="*/ 0 h 17"/>
                <a:gd name="T38" fmla="*/ 18 w 150"/>
                <a:gd name="T39" fmla="*/ 4 h 17"/>
                <a:gd name="T40" fmla="*/ 18 w 150"/>
                <a:gd name="T41" fmla="*/ 15 h 17"/>
                <a:gd name="T42" fmla="*/ 15 w 150"/>
                <a:gd name="T43" fmla="*/ 16 h 17"/>
                <a:gd name="T44" fmla="*/ 15 w 150"/>
                <a:gd name="T45" fmla="*/ 4 h 17"/>
                <a:gd name="T46" fmla="*/ 18 w 150"/>
                <a:gd name="T47" fmla="*/ 4 h 17"/>
                <a:gd name="T48" fmla="*/ 7 w 150"/>
                <a:gd name="T49" fmla="*/ 16 h 17"/>
                <a:gd name="T50" fmla="*/ 0 w 150"/>
                <a:gd name="T51" fmla="*/ 16 h 17"/>
                <a:gd name="T52" fmla="*/ 7 w 150"/>
                <a:gd name="T53" fmla="*/ 16 h 17"/>
                <a:gd name="T54" fmla="*/ 149 w 150"/>
                <a:gd name="T55" fmla="*/ 0 h 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0" h="17">
                  <a:moveTo>
                    <a:pt x="149" y="0"/>
                  </a:moveTo>
                  <a:lnTo>
                    <a:pt x="133" y="4"/>
                  </a:lnTo>
                  <a:lnTo>
                    <a:pt x="133" y="7"/>
                  </a:lnTo>
                  <a:lnTo>
                    <a:pt x="143" y="7"/>
                  </a:lnTo>
                  <a:lnTo>
                    <a:pt x="143" y="11"/>
                  </a:lnTo>
                  <a:lnTo>
                    <a:pt x="40" y="14"/>
                  </a:lnTo>
                  <a:lnTo>
                    <a:pt x="40" y="7"/>
                  </a:lnTo>
                  <a:lnTo>
                    <a:pt x="58" y="7"/>
                  </a:lnTo>
                  <a:lnTo>
                    <a:pt x="58" y="3"/>
                  </a:lnTo>
                  <a:lnTo>
                    <a:pt x="61" y="3"/>
                  </a:lnTo>
                  <a:lnTo>
                    <a:pt x="68" y="3"/>
                  </a:lnTo>
                  <a:lnTo>
                    <a:pt x="109" y="1"/>
                  </a:lnTo>
                  <a:lnTo>
                    <a:pt x="109" y="7"/>
                  </a:lnTo>
                  <a:lnTo>
                    <a:pt x="117" y="7"/>
                  </a:lnTo>
                  <a:lnTo>
                    <a:pt x="119" y="0"/>
                  </a:lnTo>
                  <a:lnTo>
                    <a:pt x="132" y="0"/>
                  </a:lnTo>
                  <a:lnTo>
                    <a:pt x="132" y="2"/>
                  </a:lnTo>
                  <a:lnTo>
                    <a:pt x="142" y="0"/>
                  </a:lnTo>
                  <a:lnTo>
                    <a:pt x="149" y="0"/>
                  </a:lnTo>
                  <a:lnTo>
                    <a:pt x="18" y="4"/>
                  </a:lnTo>
                  <a:lnTo>
                    <a:pt x="18" y="15"/>
                  </a:lnTo>
                  <a:lnTo>
                    <a:pt x="15" y="16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49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7" name="Freeform 151"/>
            <p:cNvSpPr>
              <a:spLocks noChangeAspect="1"/>
            </p:cNvSpPr>
            <p:nvPr/>
          </p:nvSpPr>
          <p:spPr bwMode="auto">
            <a:xfrm>
              <a:off x="841" y="3013"/>
              <a:ext cx="143" cy="17"/>
            </a:xfrm>
            <a:custGeom>
              <a:avLst/>
              <a:gdLst>
                <a:gd name="T0" fmla="*/ 142 w 143"/>
                <a:gd name="T1" fmla="*/ 0 h 17"/>
                <a:gd name="T2" fmla="*/ 142 w 143"/>
                <a:gd name="T3" fmla="*/ 10 h 17"/>
                <a:gd name="T4" fmla="*/ 0 w 143"/>
                <a:gd name="T5" fmla="*/ 16 h 17"/>
                <a:gd name="T6" fmla="*/ 0 w 143"/>
                <a:gd name="T7" fmla="*/ 4 h 17"/>
                <a:gd name="T8" fmla="*/ 7 w 143"/>
                <a:gd name="T9" fmla="*/ 4 h 17"/>
                <a:gd name="T10" fmla="*/ 15 w 143"/>
                <a:gd name="T11" fmla="*/ 4 h 17"/>
                <a:gd name="T12" fmla="*/ 18 w 143"/>
                <a:gd name="T13" fmla="*/ 3 h 17"/>
                <a:gd name="T14" fmla="*/ 18 w 143"/>
                <a:gd name="T15" fmla="*/ 4 h 17"/>
                <a:gd name="T16" fmla="*/ 40 w 143"/>
                <a:gd name="T17" fmla="*/ 4 h 17"/>
                <a:gd name="T18" fmla="*/ 40 w 143"/>
                <a:gd name="T19" fmla="*/ 3 h 17"/>
                <a:gd name="T20" fmla="*/ 142 w 143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3" h="17">
                  <a:moveTo>
                    <a:pt x="142" y="0"/>
                  </a:moveTo>
                  <a:lnTo>
                    <a:pt x="142" y="10"/>
                  </a:lnTo>
                  <a:lnTo>
                    <a:pt x="0" y="16"/>
                  </a:lnTo>
                  <a:lnTo>
                    <a:pt x="0" y="4"/>
                  </a:lnTo>
                  <a:lnTo>
                    <a:pt x="7" y="4"/>
                  </a:lnTo>
                  <a:lnTo>
                    <a:pt x="15" y="4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142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8" name="Freeform 152"/>
            <p:cNvSpPr>
              <a:spLocks noChangeAspect="1"/>
            </p:cNvSpPr>
            <p:nvPr/>
          </p:nvSpPr>
          <p:spPr bwMode="auto">
            <a:xfrm>
              <a:off x="841" y="3020"/>
              <a:ext cx="157" cy="17"/>
            </a:xfrm>
            <a:custGeom>
              <a:avLst/>
              <a:gdLst>
                <a:gd name="T0" fmla="*/ 142 w 157"/>
                <a:gd name="T1" fmla="*/ 0 h 17"/>
                <a:gd name="T2" fmla="*/ 142 w 157"/>
                <a:gd name="T3" fmla="*/ 3 h 17"/>
                <a:gd name="T4" fmla="*/ 156 w 157"/>
                <a:gd name="T5" fmla="*/ 3 h 17"/>
                <a:gd name="T6" fmla="*/ 156 w 157"/>
                <a:gd name="T7" fmla="*/ 10 h 17"/>
                <a:gd name="T8" fmla="*/ 0 w 157"/>
                <a:gd name="T9" fmla="*/ 16 h 17"/>
                <a:gd name="T10" fmla="*/ 0 w 157"/>
                <a:gd name="T11" fmla="*/ 5 h 17"/>
                <a:gd name="T12" fmla="*/ 142 w 15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7" h="17">
                  <a:moveTo>
                    <a:pt x="142" y="0"/>
                  </a:moveTo>
                  <a:lnTo>
                    <a:pt x="142" y="3"/>
                  </a:lnTo>
                  <a:lnTo>
                    <a:pt x="156" y="3"/>
                  </a:lnTo>
                  <a:lnTo>
                    <a:pt x="156" y="10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42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09" name="Freeform 153"/>
            <p:cNvSpPr>
              <a:spLocks noChangeAspect="1"/>
            </p:cNvSpPr>
            <p:nvPr/>
          </p:nvSpPr>
          <p:spPr bwMode="auto">
            <a:xfrm>
              <a:off x="711" y="3027"/>
              <a:ext cx="394" cy="17"/>
            </a:xfrm>
            <a:custGeom>
              <a:avLst/>
              <a:gdLst>
                <a:gd name="T0" fmla="*/ 285 w 394"/>
                <a:gd name="T1" fmla="*/ 0 h 17"/>
                <a:gd name="T2" fmla="*/ 285 w 394"/>
                <a:gd name="T3" fmla="*/ 8 h 17"/>
                <a:gd name="T4" fmla="*/ 56 w 394"/>
                <a:gd name="T5" fmla="*/ 14 h 17"/>
                <a:gd name="T6" fmla="*/ 60 w 394"/>
                <a:gd name="T7" fmla="*/ 11 h 17"/>
                <a:gd name="T8" fmla="*/ 107 w 394"/>
                <a:gd name="T9" fmla="*/ 11 h 17"/>
                <a:gd name="T10" fmla="*/ 107 w 394"/>
                <a:gd name="T11" fmla="*/ 5 h 17"/>
                <a:gd name="T12" fmla="*/ 129 w 394"/>
                <a:gd name="T13" fmla="*/ 5 h 17"/>
                <a:gd name="T14" fmla="*/ 129 w 394"/>
                <a:gd name="T15" fmla="*/ 4 h 17"/>
                <a:gd name="T16" fmla="*/ 285 w 394"/>
                <a:gd name="T17" fmla="*/ 0 h 17"/>
                <a:gd name="T18" fmla="*/ 393 w 394"/>
                <a:gd name="T19" fmla="*/ 5 h 17"/>
                <a:gd name="T20" fmla="*/ 359 w 394"/>
                <a:gd name="T21" fmla="*/ 5 h 17"/>
                <a:gd name="T22" fmla="*/ 359 w 394"/>
                <a:gd name="T23" fmla="*/ 6 h 17"/>
                <a:gd name="T24" fmla="*/ 393 w 394"/>
                <a:gd name="T25" fmla="*/ 5 h 17"/>
                <a:gd name="T26" fmla="*/ 310 w 394"/>
                <a:gd name="T27" fmla="*/ 7 h 17"/>
                <a:gd name="T28" fmla="*/ 309 w 394"/>
                <a:gd name="T29" fmla="*/ 7 h 17"/>
                <a:gd name="T30" fmla="*/ 324 w 394"/>
                <a:gd name="T31" fmla="*/ 1 h 17"/>
                <a:gd name="T32" fmla="*/ 324 w 394"/>
                <a:gd name="T33" fmla="*/ 0 h 17"/>
                <a:gd name="T34" fmla="*/ 309 w 394"/>
                <a:gd name="T35" fmla="*/ 5 h 17"/>
                <a:gd name="T36" fmla="*/ 307 w 394"/>
                <a:gd name="T37" fmla="*/ 4 h 17"/>
                <a:gd name="T38" fmla="*/ 294 w 394"/>
                <a:gd name="T39" fmla="*/ 4 h 17"/>
                <a:gd name="T40" fmla="*/ 291 w 394"/>
                <a:gd name="T41" fmla="*/ 8 h 17"/>
                <a:gd name="T42" fmla="*/ 310 w 394"/>
                <a:gd name="T43" fmla="*/ 7 h 17"/>
                <a:gd name="T44" fmla="*/ 49 w 394"/>
                <a:gd name="T45" fmla="*/ 14 h 17"/>
                <a:gd name="T46" fmla="*/ 0 w 394"/>
                <a:gd name="T47" fmla="*/ 14 h 17"/>
                <a:gd name="T48" fmla="*/ 0 w 394"/>
                <a:gd name="T49" fmla="*/ 16 h 17"/>
                <a:gd name="T50" fmla="*/ 49 w 394"/>
                <a:gd name="T51" fmla="*/ 14 h 17"/>
                <a:gd name="T52" fmla="*/ 285 w 394"/>
                <a:gd name="T53" fmla="*/ 0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94" h="17">
                  <a:moveTo>
                    <a:pt x="285" y="0"/>
                  </a:moveTo>
                  <a:lnTo>
                    <a:pt x="285" y="8"/>
                  </a:lnTo>
                  <a:lnTo>
                    <a:pt x="56" y="14"/>
                  </a:lnTo>
                  <a:lnTo>
                    <a:pt x="60" y="11"/>
                  </a:lnTo>
                  <a:lnTo>
                    <a:pt x="107" y="11"/>
                  </a:lnTo>
                  <a:lnTo>
                    <a:pt x="107" y="5"/>
                  </a:lnTo>
                  <a:lnTo>
                    <a:pt x="129" y="5"/>
                  </a:lnTo>
                  <a:lnTo>
                    <a:pt x="129" y="4"/>
                  </a:lnTo>
                  <a:lnTo>
                    <a:pt x="285" y="0"/>
                  </a:lnTo>
                  <a:lnTo>
                    <a:pt x="393" y="5"/>
                  </a:lnTo>
                  <a:lnTo>
                    <a:pt x="359" y="5"/>
                  </a:lnTo>
                  <a:lnTo>
                    <a:pt x="359" y="6"/>
                  </a:lnTo>
                  <a:lnTo>
                    <a:pt x="393" y="5"/>
                  </a:lnTo>
                  <a:lnTo>
                    <a:pt x="310" y="7"/>
                  </a:lnTo>
                  <a:lnTo>
                    <a:pt x="309" y="7"/>
                  </a:lnTo>
                  <a:lnTo>
                    <a:pt x="324" y="1"/>
                  </a:lnTo>
                  <a:lnTo>
                    <a:pt x="324" y="0"/>
                  </a:lnTo>
                  <a:lnTo>
                    <a:pt x="309" y="5"/>
                  </a:lnTo>
                  <a:lnTo>
                    <a:pt x="307" y="4"/>
                  </a:lnTo>
                  <a:lnTo>
                    <a:pt x="294" y="4"/>
                  </a:lnTo>
                  <a:lnTo>
                    <a:pt x="291" y="8"/>
                  </a:lnTo>
                  <a:lnTo>
                    <a:pt x="310" y="7"/>
                  </a:lnTo>
                  <a:lnTo>
                    <a:pt x="49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49" y="14"/>
                  </a:lnTo>
                  <a:lnTo>
                    <a:pt x="28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0" name="Freeform 154"/>
            <p:cNvSpPr>
              <a:spLocks noChangeAspect="1"/>
            </p:cNvSpPr>
            <p:nvPr/>
          </p:nvSpPr>
          <p:spPr bwMode="auto">
            <a:xfrm>
              <a:off x="711" y="3032"/>
              <a:ext cx="448" cy="19"/>
            </a:xfrm>
            <a:custGeom>
              <a:avLst/>
              <a:gdLst>
                <a:gd name="T0" fmla="*/ 393 w 448"/>
                <a:gd name="T1" fmla="*/ 0 h 19"/>
                <a:gd name="T2" fmla="*/ 447 w 448"/>
                <a:gd name="T3" fmla="*/ 0 h 19"/>
                <a:gd name="T4" fmla="*/ 438 w 448"/>
                <a:gd name="T5" fmla="*/ 6 h 19"/>
                <a:gd name="T6" fmla="*/ 2 w 448"/>
                <a:gd name="T7" fmla="*/ 18 h 19"/>
                <a:gd name="T8" fmla="*/ 0 w 448"/>
                <a:gd name="T9" fmla="*/ 9 h 19"/>
                <a:gd name="T10" fmla="*/ 49 w 448"/>
                <a:gd name="T11" fmla="*/ 8 h 19"/>
                <a:gd name="T12" fmla="*/ 56 w 448"/>
                <a:gd name="T13" fmla="*/ 8 h 19"/>
                <a:gd name="T14" fmla="*/ 286 w 448"/>
                <a:gd name="T15" fmla="*/ 2 h 19"/>
                <a:gd name="T16" fmla="*/ 292 w 448"/>
                <a:gd name="T17" fmla="*/ 2 h 19"/>
                <a:gd name="T18" fmla="*/ 310 w 448"/>
                <a:gd name="T19" fmla="*/ 2 h 19"/>
                <a:gd name="T20" fmla="*/ 311 w 448"/>
                <a:gd name="T21" fmla="*/ 2 h 19"/>
                <a:gd name="T22" fmla="*/ 357 w 448"/>
                <a:gd name="T23" fmla="*/ 2 h 19"/>
                <a:gd name="T24" fmla="*/ 359 w 448"/>
                <a:gd name="T25" fmla="*/ 1 h 19"/>
                <a:gd name="T26" fmla="*/ 393 w 448"/>
                <a:gd name="T27" fmla="*/ 0 h 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48" h="19">
                  <a:moveTo>
                    <a:pt x="393" y="0"/>
                  </a:moveTo>
                  <a:lnTo>
                    <a:pt x="447" y="0"/>
                  </a:lnTo>
                  <a:lnTo>
                    <a:pt x="438" y="6"/>
                  </a:lnTo>
                  <a:lnTo>
                    <a:pt x="2" y="18"/>
                  </a:lnTo>
                  <a:lnTo>
                    <a:pt x="0" y="9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286" y="2"/>
                  </a:lnTo>
                  <a:lnTo>
                    <a:pt x="292" y="2"/>
                  </a:lnTo>
                  <a:lnTo>
                    <a:pt x="310" y="2"/>
                  </a:lnTo>
                  <a:lnTo>
                    <a:pt x="311" y="2"/>
                  </a:lnTo>
                  <a:lnTo>
                    <a:pt x="357" y="2"/>
                  </a:lnTo>
                  <a:lnTo>
                    <a:pt x="359" y="1"/>
                  </a:lnTo>
                  <a:lnTo>
                    <a:pt x="393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1" name="Freeform 155"/>
            <p:cNvSpPr>
              <a:spLocks noChangeAspect="1"/>
            </p:cNvSpPr>
            <p:nvPr/>
          </p:nvSpPr>
          <p:spPr bwMode="auto">
            <a:xfrm>
              <a:off x="714" y="3038"/>
              <a:ext cx="437" cy="20"/>
            </a:xfrm>
            <a:custGeom>
              <a:avLst/>
              <a:gdLst>
                <a:gd name="T0" fmla="*/ 436 w 437"/>
                <a:gd name="T1" fmla="*/ 0 h 20"/>
                <a:gd name="T2" fmla="*/ 425 w 437"/>
                <a:gd name="T3" fmla="*/ 8 h 20"/>
                <a:gd name="T4" fmla="*/ 1 w 437"/>
                <a:gd name="T5" fmla="*/ 19 h 20"/>
                <a:gd name="T6" fmla="*/ 0 w 437"/>
                <a:gd name="T7" fmla="*/ 11 h 20"/>
                <a:gd name="T8" fmla="*/ 436 w 437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7" h="20">
                  <a:moveTo>
                    <a:pt x="436" y="0"/>
                  </a:moveTo>
                  <a:lnTo>
                    <a:pt x="425" y="8"/>
                  </a:lnTo>
                  <a:lnTo>
                    <a:pt x="1" y="19"/>
                  </a:lnTo>
                  <a:lnTo>
                    <a:pt x="0" y="11"/>
                  </a:lnTo>
                  <a:lnTo>
                    <a:pt x="43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2" name="Freeform 156"/>
            <p:cNvSpPr>
              <a:spLocks noChangeAspect="1"/>
            </p:cNvSpPr>
            <p:nvPr/>
          </p:nvSpPr>
          <p:spPr bwMode="auto">
            <a:xfrm>
              <a:off x="715" y="3046"/>
              <a:ext cx="425" cy="17"/>
            </a:xfrm>
            <a:custGeom>
              <a:avLst/>
              <a:gdLst>
                <a:gd name="T0" fmla="*/ 424 w 425"/>
                <a:gd name="T1" fmla="*/ 0 h 17"/>
                <a:gd name="T2" fmla="*/ 412 w 425"/>
                <a:gd name="T3" fmla="*/ 8 h 17"/>
                <a:gd name="T4" fmla="*/ 142 w 425"/>
                <a:gd name="T5" fmla="*/ 16 h 17"/>
                <a:gd name="T6" fmla="*/ 1 w 425"/>
                <a:gd name="T7" fmla="*/ 16 h 17"/>
                <a:gd name="T8" fmla="*/ 0 w 425"/>
                <a:gd name="T9" fmla="*/ 11 h 17"/>
                <a:gd name="T10" fmla="*/ 424 w 425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5" h="17">
                  <a:moveTo>
                    <a:pt x="424" y="0"/>
                  </a:moveTo>
                  <a:lnTo>
                    <a:pt x="412" y="8"/>
                  </a:lnTo>
                  <a:lnTo>
                    <a:pt x="142" y="16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424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3" name="Freeform 157"/>
            <p:cNvSpPr>
              <a:spLocks noChangeAspect="1"/>
            </p:cNvSpPr>
            <p:nvPr/>
          </p:nvSpPr>
          <p:spPr bwMode="auto">
            <a:xfrm>
              <a:off x="857" y="3054"/>
              <a:ext cx="272" cy="17"/>
            </a:xfrm>
            <a:custGeom>
              <a:avLst/>
              <a:gdLst>
                <a:gd name="T0" fmla="*/ 271 w 272"/>
                <a:gd name="T1" fmla="*/ 0 h 17"/>
                <a:gd name="T2" fmla="*/ 261 w 272"/>
                <a:gd name="T3" fmla="*/ 16 h 17"/>
                <a:gd name="T4" fmla="*/ 0 w 272"/>
                <a:gd name="T5" fmla="*/ 16 h 17"/>
                <a:gd name="T6" fmla="*/ 271 w 272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2" h="17">
                  <a:moveTo>
                    <a:pt x="271" y="0"/>
                  </a:moveTo>
                  <a:lnTo>
                    <a:pt x="261" y="16"/>
                  </a:lnTo>
                  <a:lnTo>
                    <a:pt x="0" y="16"/>
                  </a:lnTo>
                  <a:lnTo>
                    <a:pt x="271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4" name="Freeform 158"/>
            <p:cNvSpPr>
              <a:spLocks noChangeAspect="1"/>
            </p:cNvSpPr>
            <p:nvPr/>
          </p:nvSpPr>
          <p:spPr bwMode="auto">
            <a:xfrm>
              <a:off x="711" y="2922"/>
              <a:ext cx="448" cy="140"/>
            </a:xfrm>
            <a:custGeom>
              <a:avLst/>
              <a:gdLst>
                <a:gd name="T0" fmla="*/ 144 w 448"/>
                <a:gd name="T1" fmla="*/ 72 h 140"/>
                <a:gd name="T2" fmla="*/ 148 w 448"/>
                <a:gd name="T3" fmla="*/ 72 h 140"/>
                <a:gd name="T4" fmla="*/ 148 w 448"/>
                <a:gd name="T5" fmla="*/ 94 h 140"/>
                <a:gd name="T6" fmla="*/ 169 w 448"/>
                <a:gd name="T7" fmla="*/ 94 h 140"/>
                <a:gd name="T8" fmla="*/ 169 w 448"/>
                <a:gd name="T9" fmla="*/ 88 h 140"/>
                <a:gd name="T10" fmla="*/ 187 w 448"/>
                <a:gd name="T11" fmla="*/ 88 h 140"/>
                <a:gd name="T12" fmla="*/ 187 w 448"/>
                <a:gd name="T13" fmla="*/ 82 h 140"/>
                <a:gd name="T14" fmla="*/ 203 w 448"/>
                <a:gd name="T15" fmla="*/ 82 h 140"/>
                <a:gd name="T16" fmla="*/ 203 w 448"/>
                <a:gd name="T17" fmla="*/ 69 h 140"/>
                <a:gd name="T18" fmla="*/ 196 w 448"/>
                <a:gd name="T19" fmla="*/ 69 h 140"/>
                <a:gd name="T20" fmla="*/ 196 w 448"/>
                <a:gd name="T21" fmla="*/ 55 h 140"/>
                <a:gd name="T22" fmla="*/ 208 w 448"/>
                <a:gd name="T23" fmla="*/ 55 h 140"/>
                <a:gd name="T24" fmla="*/ 208 w 448"/>
                <a:gd name="T25" fmla="*/ 39 h 140"/>
                <a:gd name="T26" fmla="*/ 220 w 448"/>
                <a:gd name="T27" fmla="*/ 39 h 140"/>
                <a:gd name="T28" fmla="*/ 220 w 448"/>
                <a:gd name="T29" fmla="*/ 0 h 140"/>
                <a:gd name="T30" fmla="*/ 221 w 448"/>
                <a:gd name="T31" fmla="*/ 0 h 140"/>
                <a:gd name="T32" fmla="*/ 222 w 448"/>
                <a:gd name="T33" fmla="*/ 39 h 140"/>
                <a:gd name="T34" fmla="*/ 228 w 448"/>
                <a:gd name="T35" fmla="*/ 39 h 140"/>
                <a:gd name="T36" fmla="*/ 228 w 448"/>
                <a:gd name="T37" fmla="*/ 44 h 140"/>
                <a:gd name="T38" fmla="*/ 238 w 448"/>
                <a:gd name="T39" fmla="*/ 44 h 140"/>
                <a:gd name="T40" fmla="*/ 238 w 448"/>
                <a:gd name="T41" fmla="*/ 49 h 140"/>
                <a:gd name="T42" fmla="*/ 253 w 448"/>
                <a:gd name="T43" fmla="*/ 49 h 140"/>
                <a:gd name="T44" fmla="*/ 253 w 448"/>
                <a:gd name="T45" fmla="*/ 66 h 140"/>
                <a:gd name="T46" fmla="*/ 239 w 448"/>
                <a:gd name="T47" fmla="*/ 66 h 140"/>
                <a:gd name="T48" fmla="*/ 239 w 448"/>
                <a:gd name="T49" fmla="*/ 88 h 140"/>
                <a:gd name="T50" fmla="*/ 246 w 448"/>
                <a:gd name="T51" fmla="*/ 88 h 140"/>
                <a:gd name="T52" fmla="*/ 249 w 448"/>
                <a:gd name="T53" fmla="*/ 82 h 140"/>
                <a:gd name="T54" fmla="*/ 261 w 448"/>
                <a:gd name="T55" fmla="*/ 82 h 140"/>
                <a:gd name="T56" fmla="*/ 261 w 448"/>
                <a:gd name="T57" fmla="*/ 84 h 140"/>
                <a:gd name="T58" fmla="*/ 279 w 448"/>
                <a:gd name="T59" fmla="*/ 82 h 140"/>
                <a:gd name="T60" fmla="*/ 279 w 448"/>
                <a:gd name="T61" fmla="*/ 83 h 140"/>
                <a:gd name="T62" fmla="*/ 262 w 448"/>
                <a:gd name="T63" fmla="*/ 86 h 140"/>
                <a:gd name="T64" fmla="*/ 262 w 448"/>
                <a:gd name="T65" fmla="*/ 88 h 140"/>
                <a:gd name="T66" fmla="*/ 272 w 448"/>
                <a:gd name="T67" fmla="*/ 88 h 140"/>
                <a:gd name="T68" fmla="*/ 272 w 448"/>
                <a:gd name="T69" fmla="*/ 100 h 140"/>
                <a:gd name="T70" fmla="*/ 286 w 448"/>
                <a:gd name="T71" fmla="*/ 100 h 140"/>
                <a:gd name="T72" fmla="*/ 286 w 448"/>
                <a:gd name="T73" fmla="*/ 112 h 140"/>
                <a:gd name="T74" fmla="*/ 292 w 448"/>
                <a:gd name="T75" fmla="*/ 112 h 140"/>
                <a:gd name="T76" fmla="*/ 294 w 448"/>
                <a:gd name="T77" fmla="*/ 109 h 140"/>
                <a:gd name="T78" fmla="*/ 308 w 448"/>
                <a:gd name="T79" fmla="*/ 109 h 140"/>
                <a:gd name="T80" fmla="*/ 309 w 448"/>
                <a:gd name="T81" fmla="*/ 110 h 140"/>
                <a:gd name="T82" fmla="*/ 324 w 448"/>
                <a:gd name="T83" fmla="*/ 106 h 140"/>
                <a:gd name="T84" fmla="*/ 325 w 448"/>
                <a:gd name="T85" fmla="*/ 106 h 140"/>
                <a:gd name="T86" fmla="*/ 310 w 448"/>
                <a:gd name="T87" fmla="*/ 111 h 140"/>
                <a:gd name="T88" fmla="*/ 311 w 448"/>
                <a:gd name="T89" fmla="*/ 112 h 140"/>
                <a:gd name="T90" fmla="*/ 357 w 448"/>
                <a:gd name="T91" fmla="*/ 112 h 140"/>
                <a:gd name="T92" fmla="*/ 360 w 448"/>
                <a:gd name="T93" fmla="*/ 110 h 140"/>
                <a:gd name="T94" fmla="*/ 447 w 448"/>
                <a:gd name="T95" fmla="*/ 110 h 140"/>
                <a:gd name="T96" fmla="*/ 407 w 448"/>
                <a:gd name="T97" fmla="*/ 139 h 140"/>
                <a:gd name="T98" fmla="*/ 5 w 448"/>
                <a:gd name="T99" fmla="*/ 139 h 140"/>
                <a:gd name="T100" fmla="*/ 0 w 448"/>
                <a:gd name="T101" fmla="*/ 118 h 140"/>
                <a:gd name="T102" fmla="*/ 56 w 448"/>
                <a:gd name="T103" fmla="*/ 118 h 140"/>
                <a:gd name="T104" fmla="*/ 60 w 448"/>
                <a:gd name="T105" fmla="*/ 116 h 140"/>
                <a:gd name="T106" fmla="*/ 107 w 448"/>
                <a:gd name="T107" fmla="*/ 116 h 140"/>
                <a:gd name="T108" fmla="*/ 107 w 448"/>
                <a:gd name="T109" fmla="*/ 110 h 140"/>
                <a:gd name="T110" fmla="*/ 129 w 448"/>
                <a:gd name="T111" fmla="*/ 110 h 140"/>
                <a:gd name="T112" fmla="*/ 129 w 448"/>
                <a:gd name="T113" fmla="*/ 94 h 140"/>
                <a:gd name="T114" fmla="*/ 144 w 448"/>
                <a:gd name="T115" fmla="*/ 94 h 140"/>
                <a:gd name="T116" fmla="*/ 144 w 448"/>
                <a:gd name="T117" fmla="*/ 72 h 14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8" h="140">
                  <a:moveTo>
                    <a:pt x="144" y="72"/>
                  </a:moveTo>
                  <a:lnTo>
                    <a:pt x="148" y="72"/>
                  </a:lnTo>
                  <a:lnTo>
                    <a:pt x="148" y="94"/>
                  </a:lnTo>
                  <a:lnTo>
                    <a:pt x="169" y="94"/>
                  </a:lnTo>
                  <a:lnTo>
                    <a:pt x="169" y="88"/>
                  </a:lnTo>
                  <a:lnTo>
                    <a:pt x="187" y="88"/>
                  </a:lnTo>
                  <a:lnTo>
                    <a:pt x="187" y="82"/>
                  </a:lnTo>
                  <a:lnTo>
                    <a:pt x="203" y="82"/>
                  </a:lnTo>
                  <a:lnTo>
                    <a:pt x="203" y="69"/>
                  </a:lnTo>
                  <a:lnTo>
                    <a:pt x="196" y="69"/>
                  </a:lnTo>
                  <a:lnTo>
                    <a:pt x="196" y="55"/>
                  </a:lnTo>
                  <a:lnTo>
                    <a:pt x="208" y="55"/>
                  </a:lnTo>
                  <a:lnTo>
                    <a:pt x="208" y="39"/>
                  </a:lnTo>
                  <a:lnTo>
                    <a:pt x="220" y="39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2" y="39"/>
                  </a:lnTo>
                  <a:lnTo>
                    <a:pt x="228" y="39"/>
                  </a:lnTo>
                  <a:lnTo>
                    <a:pt x="228" y="44"/>
                  </a:lnTo>
                  <a:lnTo>
                    <a:pt x="238" y="44"/>
                  </a:lnTo>
                  <a:lnTo>
                    <a:pt x="238" y="49"/>
                  </a:lnTo>
                  <a:lnTo>
                    <a:pt x="253" y="49"/>
                  </a:lnTo>
                  <a:lnTo>
                    <a:pt x="253" y="66"/>
                  </a:lnTo>
                  <a:lnTo>
                    <a:pt x="239" y="66"/>
                  </a:lnTo>
                  <a:lnTo>
                    <a:pt x="239" y="88"/>
                  </a:lnTo>
                  <a:lnTo>
                    <a:pt x="246" y="88"/>
                  </a:lnTo>
                  <a:lnTo>
                    <a:pt x="249" y="82"/>
                  </a:lnTo>
                  <a:lnTo>
                    <a:pt x="261" y="82"/>
                  </a:lnTo>
                  <a:lnTo>
                    <a:pt x="261" y="84"/>
                  </a:lnTo>
                  <a:lnTo>
                    <a:pt x="279" y="82"/>
                  </a:lnTo>
                  <a:lnTo>
                    <a:pt x="279" y="83"/>
                  </a:lnTo>
                  <a:lnTo>
                    <a:pt x="262" y="86"/>
                  </a:lnTo>
                  <a:lnTo>
                    <a:pt x="262" y="88"/>
                  </a:lnTo>
                  <a:lnTo>
                    <a:pt x="272" y="88"/>
                  </a:lnTo>
                  <a:lnTo>
                    <a:pt x="272" y="100"/>
                  </a:lnTo>
                  <a:lnTo>
                    <a:pt x="286" y="100"/>
                  </a:lnTo>
                  <a:lnTo>
                    <a:pt x="286" y="112"/>
                  </a:lnTo>
                  <a:lnTo>
                    <a:pt x="292" y="112"/>
                  </a:lnTo>
                  <a:lnTo>
                    <a:pt x="294" y="109"/>
                  </a:lnTo>
                  <a:lnTo>
                    <a:pt x="308" y="109"/>
                  </a:lnTo>
                  <a:lnTo>
                    <a:pt x="309" y="110"/>
                  </a:lnTo>
                  <a:lnTo>
                    <a:pt x="324" y="106"/>
                  </a:lnTo>
                  <a:lnTo>
                    <a:pt x="325" y="106"/>
                  </a:lnTo>
                  <a:lnTo>
                    <a:pt x="310" y="111"/>
                  </a:lnTo>
                  <a:lnTo>
                    <a:pt x="311" y="112"/>
                  </a:lnTo>
                  <a:lnTo>
                    <a:pt x="357" y="112"/>
                  </a:lnTo>
                  <a:lnTo>
                    <a:pt x="360" y="110"/>
                  </a:lnTo>
                  <a:lnTo>
                    <a:pt x="447" y="110"/>
                  </a:lnTo>
                  <a:lnTo>
                    <a:pt x="407" y="139"/>
                  </a:lnTo>
                  <a:lnTo>
                    <a:pt x="5" y="139"/>
                  </a:lnTo>
                  <a:lnTo>
                    <a:pt x="0" y="118"/>
                  </a:lnTo>
                  <a:lnTo>
                    <a:pt x="56" y="118"/>
                  </a:lnTo>
                  <a:lnTo>
                    <a:pt x="60" y="116"/>
                  </a:lnTo>
                  <a:lnTo>
                    <a:pt x="107" y="116"/>
                  </a:lnTo>
                  <a:lnTo>
                    <a:pt x="107" y="110"/>
                  </a:lnTo>
                  <a:lnTo>
                    <a:pt x="129" y="110"/>
                  </a:lnTo>
                  <a:lnTo>
                    <a:pt x="129" y="94"/>
                  </a:lnTo>
                  <a:lnTo>
                    <a:pt x="144" y="94"/>
                  </a:lnTo>
                  <a:lnTo>
                    <a:pt x="144" y="7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5" name="Freeform 159"/>
            <p:cNvSpPr>
              <a:spLocks noChangeAspect="1"/>
            </p:cNvSpPr>
            <p:nvPr/>
          </p:nvSpPr>
          <p:spPr bwMode="auto">
            <a:xfrm>
              <a:off x="954" y="297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6" name="Freeform 160"/>
            <p:cNvSpPr>
              <a:spLocks noChangeAspect="1"/>
            </p:cNvSpPr>
            <p:nvPr/>
          </p:nvSpPr>
          <p:spPr bwMode="auto">
            <a:xfrm>
              <a:off x="958" y="29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7" name="Freeform 161"/>
            <p:cNvSpPr>
              <a:spLocks noChangeAspect="1"/>
            </p:cNvSpPr>
            <p:nvPr/>
          </p:nvSpPr>
          <p:spPr bwMode="auto">
            <a:xfrm>
              <a:off x="909" y="2980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8" name="Freeform 162"/>
            <p:cNvSpPr>
              <a:spLocks noChangeAspect="1"/>
            </p:cNvSpPr>
            <p:nvPr/>
          </p:nvSpPr>
          <p:spPr bwMode="auto">
            <a:xfrm>
              <a:off x="902" y="300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19" name="Freeform 163"/>
            <p:cNvSpPr>
              <a:spLocks noChangeAspect="1"/>
            </p:cNvSpPr>
            <p:nvPr/>
          </p:nvSpPr>
          <p:spPr bwMode="auto">
            <a:xfrm>
              <a:off x="929" y="2964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3420" name="Freeform 164"/>
            <p:cNvSpPr>
              <a:spLocks noChangeAspect="1"/>
            </p:cNvSpPr>
            <p:nvPr/>
          </p:nvSpPr>
          <p:spPr bwMode="auto">
            <a:xfrm>
              <a:off x="938" y="296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16 h 17"/>
                <a:gd name="T4" fmla="*/ 16 w 17"/>
                <a:gd name="T5" fmla="*/ 16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3337" name="Freeform 165"/>
          <p:cNvSpPr>
            <a:spLocks noChangeAspect="1"/>
          </p:cNvSpPr>
          <p:nvPr/>
        </p:nvSpPr>
        <p:spPr bwMode="auto">
          <a:xfrm>
            <a:off x="3754438" y="2819400"/>
            <a:ext cx="649287" cy="1143000"/>
          </a:xfrm>
          <a:custGeom>
            <a:avLst/>
            <a:gdLst>
              <a:gd name="T0" fmla="*/ 0 w 987"/>
              <a:gd name="T1" fmla="*/ 0 h 1645"/>
              <a:gd name="T2" fmla="*/ 412465 w 987"/>
              <a:gd name="T3" fmla="*/ 811565 h 1645"/>
              <a:gd name="T4" fmla="*/ 283529 w 987"/>
              <a:gd name="T5" fmla="*/ 469012 h 1645"/>
              <a:gd name="T6" fmla="*/ 648629 w 987"/>
              <a:gd name="T7" fmla="*/ 1142305 h 1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7" h="1645">
                <a:moveTo>
                  <a:pt x="0" y="0"/>
                </a:moveTo>
                <a:lnTo>
                  <a:pt x="627" y="1168"/>
                </a:lnTo>
                <a:lnTo>
                  <a:pt x="431" y="675"/>
                </a:lnTo>
                <a:lnTo>
                  <a:pt x="986" y="1644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3338" name="Freeform 166"/>
          <p:cNvSpPr>
            <a:spLocks noChangeAspect="1"/>
          </p:cNvSpPr>
          <p:nvPr/>
        </p:nvSpPr>
        <p:spPr bwMode="auto">
          <a:xfrm rot="900000">
            <a:off x="869950" y="4244975"/>
            <a:ext cx="466725" cy="1371600"/>
          </a:xfrm>
          <a:custGeom>
            <a:avLst/>
            <a:gdLst>
              <a:gd name="T0" fmla="*/ 465298 w 327"/>
              <a:gd name="T1" fmla="*/ 0 h 961"/>
              <a:gd name="T2" fmla="*/ 135593 w 327"/>
              <a:gd name="T3" fmla="*/ 822104 h 961"/>
              <a:gd name="T4" fmla="*/ 378233 w 327"/>
              <a:gd name="T5" fmla="*/ 381079 h 961"/>
              <a:gd name="T6" fmla="*/ 0 w 327"/>
              <a:gd name="T7" fmla="*/ 1370173 h 9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7" h="961">
                <a:moveTo>
                  <a:pt x="326" y="0"/>
                </a:moveTo>
                <a:lnTo>
                  <a:pt x="95" y="576"/>
                </a:lnTo>
                <a:lnTo>
                  <a:pt x="265" y="267"/>
                </a:lnTo>
                <a:lnTo>
                  <a:pt x="0" y="960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3339" name="Freeform 167"/>
          <p:cNvSpPr>
            <a:spLocks noChangeAspect="1"/>
          </p:cNvSpPr>
          <p:nvPr/>
        </p:nvSpPr>
        <p:spPr bwMode="auto">
          <a:xfrm rot="-1689613">
            <a:off x="4946650" y="2114550"/>
            <a:ext cx="1652588" cy="74613"/>
          </a:xfrm>
          <a:custGeom>
            <a:avLst/>
            <a:gdLst>
              <a:gd name="T0" fmla="*/ 0 w 990"/>
              <a:gd name="T1" fmla="*/ 0 h 45"/>
              <a:gd name="T2" fmla="*/ 1407204 w 990"/>
              <a:gd name="T3" fmla="*/ 0 h 45"/>
              <a:gd name="T4" fmla="*/ 739491 w 990"/>
              <a:gd name="T5" fmla="*/ 72955 h 45"/>
              <a:gd name="T6" fmla="*/ 1650919 w 990"/>
              <a:gd name="T7" fmla="*/ 72955 h 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90" h="45">
                <a:moveTo>
                  <a:pt x="0" y="0"/>
                </a:moveTo>
                <a:lnTo>
                  <a:pt x="843" y="0"/>
                </a:lnTo>
                <a:lnTo>
                  <a:pt x="443" y="44"/>
                </a:lnTo>
                <a:lnTo>
                  <a:pt x="989" y="44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3340" name="Freeform 168"/>
          <p:cNvSpPr>
            <a:spLocks noChangeAspect="1"/>
          </p:cNvSpPr>
          <p:nvPr/>
        </p:nvSpPr>
        <p:spPr bwMode="auto">
          <a:xfrm>
            <a:off x="6797675" y="1828800"/>
            <a:ext cx="641350" cy="1512888"/>
          </a:xfrm>
          <a:custGeom>
            <a:avLst/>
            <a:gdLst>
              <a:gd name="T0" fmla="*/ 0 w 987"/>
              <a:gd name="T1" fmla="*/ 0 h 1645"/>
              <a:gd name="T2" fmla="*/ 407423 w 987"/>
              <a:gd name="T3" fmla="*/ 1074196 h 1645"/>
              <a:gd name="T4" fmla="*/ 280063 w 987"/>
              <a:gd name="T5" fmla="*/ 620790 h 1645"/>
              <a:gd name="T6" fmla="*/ 640700 w 987"/>
              <a:gd name="T7" fmla="*/ 1511968 h 1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7" h="1645">
                <a:moveTo>
                  <a:pt x="0" y="0"/>
                </a:moveTo>
                <a:lnTo>
                  <a:pt x="627" y="1168"/>
                </a:lnTo>
                <a:lnTo>
                  <a:pt x="431" y="675"/>
                </a:lnTo>
                <a:lnTo>
                  <a:pt x="986" y="1644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3341" name="Freeform 169"/>
          <p:cNvSpPr>
            <a:spLocks noChangeAspect="1"/>
          </p:cNvSpPr>
          <p:nvPr/>
        </p:nvSpPr>
        <p:spPr bwMode="auto">
          <a:xfrm rot="8100000">
            <a:off x="2114550" y="3805238"/>
            <a:ext cx="842963" cy="769937"/>
          </a:xfrm>
          <a:custGeom>
            <a:avLst/>
            <a:gdLst>
              <a:gd name="T0" fmla="*/ 0 w 987"/>
              <a:gd name="T1" fmla="*/ 0 h 1645"/>
              <a:gd name="T2" fmla="*/ 535499 w 987"/>
              <a:gd name="T3" fmla="*/ 546679 h 1645"/>
              <a:gd name="T4" fmla="*/ 368102 w 987"/>
              <a:gd name="T5" fmla="*/ 315932 h 1645"/>
              <a:gd name="T6" fmla="*/ 842109 w 987"/>
              <a:gd name="T7" fmla="*/ 769469 h 1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7" h="1645">
                <a:moveTo>
                  <a:pt x="0" y="0"/>
                </a:moveTo>
                <a:lnTo>
                  <a:pt x="627" y="1168"/>
                </a:lnTo>
                <a:lnTo>
                  <a:pt x="431" y="675"/>
                </a:lnTo>
                <a:lnTo>
                  <a:pt x="986" y="1644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13342" name="Freeform 170"/>
          <p:cNvSpPr>
            <a:spLocks noChangeAspect="1"/>
          </p:cNvSpPr>
          <p:nvPr/>
        </p:nvSpPr>
        <p:spPr bwMode="auto">
          <a:xfrm rot="-300000">
            <a:off x="4471988" y="2743200"/>
            <a:ext cx="549275" cy="1136650"/>
          </a:xfrm>
          <a:custGeom>
            <a:avLst/>
            <a:gdLst>
              <a:gd name="T0" fmla="*/ 547595 w 327"/>
              <a:gd name="T1" fmla="*/ 0 h 961"/>
              <a:gd name="T2" fmla="*/ 159575 w 327"/>
              <a:gd name="T3" fmla="*/ 681280 h 961"/>
              <a:gd name="T4" fmla="*/ 445131 w 327"/>
              <a:gd name="T5" fmla="*/ 315802 h 961"/>
              <a:gd name="T6" fmla="*/ 0 w 327"/>
              <a:gd name="T7" fmla="*/ 1135467 h 9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7" h="961">
                <a:moveTo>
                  <a:pt x="326" y="0"/>
                </a:moveTo>
                <a:lnTo>
                  <a:pt x="95" y="576"/>
                </a:lnTo>
                <a:lnTo>
                  <a:pt x="265" y="267"/>
                </a:lnTo>
                <a:lnTo>
                  <a:pt x="0" y="960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grpSp>
        <p:nvGrpSpPr>
          <p:cNvPr id="13343" name="Group 171"/>
          <p:cNvGrpSpPr>
            <a:grpSpLocks/>
          </p:cNvGrpSpPr>
          <p:nvPr/>
        </p:nvGrpSpPr>
        <p:grpSpPr bwMode="auto">
          <a:xfrm>
            <a:off x="395288" y="1066800"/>
            <a:ext cx="2808287" cy="1103313"/>
            <a:chOff x="249" y="476"/>
            <a:chExt cx="1769" cy="695"/>
          </a:xfrm>
        </p:grpSpPr>
        <p:sp>
          <p:nvSpPr>
            <p:cNvPr id="13387" name="Rectangle 172"/>
            <p:cNvSpPr>
              <a:spLocks noChangeArrowheads="1"/>
            </p:cNvSpPr>
            <p:nvPr/>
          </p:nvSpPr>
          <p:spPr bwMode="auto">
            <a:xfrm>
              <a:off x="249" y="476"/>
              <a:ext cx="1671" cy="680"/>
            </a:xfrm>
            <a:prstGeom prst="rect">
              <a:avLst/>
            </a:prstGeom>
            <a:solidFill>
              <a:srgbClr val="0066FF">
                <a:alpha val="50195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 b="1">
                <a:solidFill>
                  <a:schemeClr val="bg2"/>
                </a:solidFill>
              </a:endParaRPr>
            </a:p>
          </p:txBody>
        </p:sp>
        <p:sp>
          <p:nvSpPr>
            <p:cNvPr id="13388" name="Rectangle 173"/>
            <p:cNvSpPr>
              <a:spLocks noChangeArrowheads="1"/>
            </p:cNvSpPr>
            <p:nvPr/>
          </p:nvSpPr>
          <p:spPr bwMode="auto">
            <a:xfrm>
              <a:off x="294" y="529"/>
              <a:ext cx="227" cy="91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 b="1">
                <a:solidFill>
                  <a:schemeClr val="bg2"/>
                </a:solidFill>
              </a:endParaRPr>
            </a:p>
          </p:txBody>
        </p:sp>
        <p:sp>
          <p:nvSpPr>
            <p:cNvPr id="13389" name="Rectangle 174"/>
            <p:cNvSpPr>
              <a:spLocks noChangeArrowheads="1"/>
            </p:cNvSpPr>
            <p:nvPr/>
          </p:nvSpPr>
          <p:spPr bwMode="auto">
            <a:xfrm>
              <a:off x="294" y="710"/>
              <a:ext cx="227" cy="91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 b="1">
                <a:solidFill>
                  <a:schemeClr val="bg2"/>
                </a:solidFill>
              </a:endParaRPr>
            </a:p>
          </p:txBody>
        </p:sp>
        <p:sp>
          <p:nvSpPr>
            <p:cNvPr id="13390" name="Text Box 175"/>
            <p:cNvSpPr txBox="1">
              <a:spLocks noChangeArrowheads="1"/>
            </p:cNvSpPr>
            <p:nvPr/>
          </p:nvSpPr>
          <p:spPr bwMode="auto">
            <a:xfrm>
              <a:off x="566" y="661"/>
              <a:ext cx="145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pl-PL" altLang="pl-PL" sz="1400" b="1" dirty="0">
                  <a:solidFill>
                    <a:schemeClr val="bg2"/>
                  </a:solidFill>
                </a:rPr>
                <a:t>WYŁĄCZNA STREFA EKONOMICZNA</a:t>
              </a:r>
            </a:p>
          </p:txBody>
        </p:sp>
        <p:sp>
          <p:nvSpPr>
            <p:cNvPr id="13391" name="Rectangle 176"/>
            <p:cNvSpPr>
              <a:spLocks noChangeArrowheads="1"/>
            </p:cNvSpPr>
            <p:nvPr/>
          </p:nvSpPr>
          <p:spPr bwMode="auto">
            <a:xfrm>
              <a:off x="294" y="1028"/>
              <a:ext cx="227" cy="9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rgbClr val="FF456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 b="1">
                <a:solidFill>
                  <a:schemeClr val="bg2"/>
                </a:solidFill>
              </a:endParaRPr>
            </a:p>
          </p:txBody>
        </p:sp>
        <p:sp>
          <p:nvSpPr>
            <p:cNvPr id="13392" name="Text Box 177"/>
            <p:cNvSpPr txBox="1">
              <a:spLocks noChangeArrowheads="1"/>
            </p:cNvSpPr>
            <p:nvPr/>
          </p:nvSpPr>
          <p:spPr bwMode="auto">
            <a:xfrm>
              <a:off x="566" y="979"/>
              <a:ext cx="1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pl-PL" altLang="pl-PL" sz="1400" b="1">
                  <a:solidFill>
                    <a:schemeClr val="bg2"/>
                  </a:solidFill>
                </a:rPr>
                <a:t>STREFA SAR</a:t>
              </a:r>
            </a:p>
          </p:txBody>
        </p:sp>
        <p:sp>
          <p:nvSpPr>
            <p:cNvPr id="13393" name="Text Box 178"/>
            <p:cNvSpPr txBox="1">
              <a:spLocks noChangeArrowheads="1"/>
            </p:cNvSpPr>
            <p:nvPr/>
          </p:nvSpPr>
          <p:spPr bwMode="auto">
            <a:xfrm>
              <a:off x="566" y="480"/>
              <a:ext cx="1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pl-PL" altLang="pl-PL" sz="1400" b="1">
                  <a:solidFill>
                    <a:schemeClr val="bg2"/>
                  </a:solidFill>
                </a:rPr>
                <a:t>MORZE TERYTORIALNE</a:t>
              </a:r>
            </a:p>
          </p:txBody>
        </p:sp>
      </p:grpSp>
      <p:sp>
        <p:nvSpPr>
          <p:cNvPr id="13344" name="Freeform 179"/>
          <p:cNvSpPr>
            <a:spLocks noChangeAspect="1"/>
          </p:cNvSpPr>
          <p:nvPr/>
        </p:nvSpPr>
        <p:spPr bwMode="auto">
          <a:xfrm>
            <a:off x="7212013" y="3681413"/>
            <a:ext cx="328612" cy="679450"/>
          </a:xfrm>
          <a:custGeom>
            <a:avLst/>
            <a:gdLst>
              <a:gd name="T0" fmla="*/ 327607 w 327"/>
              <a:gd name="T1" fmla="*/ 0 h 961"/>
              <a:gd name="T2" fmla="*/ 95468 w 327"/>
              <a:gd name="T3" fmla="*/ 407246 h 961"/>
              <a:gd name="T4" fmla="*/ 266306 w 327"/>
              <a:gd name="T5" fmla="*/ 188775 h 961"/>
              <a:gd name="T6" fmla="*/ 0 w 327"/>
              <a:gd name="T7" fmla="*/ 678743 h 9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7" h="961">
                <a:moveTo>
                  <a:pt x="326" y="0"/>
                </a:moveTo>
                <a:lnTo>
                  <a:pt x="95" y="576"/>
                </a:lnTo>
                <a:lnTo>
                  <a:pt x="265" y="267"/>
                </a:lnTo>
                <a:lnTo>
                  <a:pt x="0" y="960"/>
                </a:lnTo>
              </a:path>
            </a:pathLst>
          </a:custGeom>
          <a:noFill/>
          <a:ln w="12700" cap="rnd" cmpd="sng">
            <a:solidFill>
              <a:srgbClr val="FF33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pl-PL"/>
          </a:p>
        </p:txBody>
      </p:sp>
      <p:grpSp>
        <p:nvGrpSpPr>
          <p:cNvPr id="13345" name="Group 180"/>
          <p:cNvGrpSpPr>
            <a:grpSpLocks/>
          </p:cNvGrpSpPr>
          <p:nvPr/>
        </p:nvGrpSpPr>
        <p:grpSpPr bwMode="auto">
          <a:xfrm>
            <a:off x="7161213" y="4187825"/>
            <a:ext cx="379412" cy="396875"/>
            <a:chOff x="4511" y="2638"/>
            <a:chExt cx="239" cy="250"/>
          </a:xfrm>
        </p:grpSpPr>
        <p:pic>
          <p:nvPicPr>
            <p:cNvPr id="13385" name="Picture 181" descr="mosg"/>
            <p:cNvPicPr>
              <a:picLocks noChangeAspect="1" noChangeArrowheads="1" noCrop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511" y="2638"/>
              <a:ext cx="23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86" name="Line 182"/>
            <p:cNvSpPr>
              <a:spLocks noChangeAspect="1" noChangeShapeType="1"/>
            </p:cNvSpPr>
            <p:nvPr/>
          </p:nvSpPr>
          <p:spPr bwMode="auto">
            <a:xfrm>
              <a:off x="4514" y="2661"/>
              <a:ext cx="2" cy="227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</p:grpSp>
      <p:sp>
        <p:nvSpPr>
          <p:cNvPr id="13346" name="AutoShape 188"/>
          <p:cNvSpPr>
            <a:spLocks noChangeArrowheads="1"/>
          </p:cNvSpPr>
          <p:nvPr/>
        </p:nvSpPr>
        <p:spPr bwMode="auto">
          <a:xfrm>
            <a:off x="7956550" y="5300663"/>
            <a:ext cx="790575" cy="265112"/>
          </a:xfrm>
          <a:prstGeom prst="wedgeRoundRectCallout">
            <a:avLst>
              <a:gd name="adj1" fmla="val -14458"/>
              <a:gd name="adj2" fmla="val -142815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E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lbląg</a:t>
            </a:r>
          </a:p>
        </p:txBody>
      </p:sp>
      <p:sp>
        <p:nvSpPr>
          <p:cNvPr id="13347" name="AutoShape 189"/>
          <p:cNvSpPr>
            <a:spLocks noChangeArrowheads="1"/>
          </p:cNvSpPr>
          <p:nvPr/>
        </p:nvSpPr>
        <p:spPr bwMode="auto">
          <a:xfrm>
            <a:off x="7667625" y="3708400"/>
            <a:ext cx="1008063" cy="495300"/>
          </a:xfrm>
          <a:prstGeom prst="wedgeRoundRectCallout">
            <a:avLst>
              <a:gd name="adj1" fmla="val 4644"/>
              <a:gd name="adj2" fmla="val 119231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K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rynica Morska</a:t>
            </a:r>
          </a:p>
        </p:txBody>
      </p:sp>
      <p:sp>
        <p:nvSpPr>
          <p:cNvPr id="13348" name="AutoShape 190"/>
          <p:cNvSpPr>
            <a:spLocks noChangeArrowheads="1"/>
          </p:cNvSpPr>
          <p:nvPr/>
        </p:nvSpPr>
        <p:spPr bwMode="auto">
          <a:xfrm>
            <a:off x="6011863" y="3789363"/>
            <a:ext cx="1008062" cy="265112"/>
          </a:xfrm>
          <a:prstGeom prst="wedgeRoundRectCallout">
            <a:avLst>
              <a:gd name="adj1" fmla="val 42282"/>
              <a:gd name="adj2" fmla="val 108083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dynia</a:t>
            </a:r>
          </a:p>
        </p:txBody>
      </p:sp>
      <p:sp>
        <p:nvSpPr>
          <p:cNvPr id="13349" name="AutoShape 191"/>
          <p:cNvSpPr>
            <a:spLocks noChangeArrowheads="1"/>
          </p:cNvSpPr>
          <p:nvPr/>
        </p:nvSpPr>
        <p:spPr bwMode="auto">
          <a:xfrm>
            <a:off x="5364163" y="4141788"/>
            <a:ext cx="1008062" cy="493712"/>
          </a:xfrm>
          <a:prstGeom prst="wedgeRoundRectCallout">
            <a:avLst>
              <a:gd name="adj1" fmla="val 120551"/>
              <a:gd name="adj2" fmla="val 22347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dańsk – Nowy Port</a:t>
            </a:r>
          </a:p>
        </p:txBody>
      </p:sp>
      <p:sp>
        <p:nvSpPr>
          <p:cNvPr id="13350" name="AutoShape 192"/>
          <p:cNvSpPr>
            <a:spLocks noChangeArrowheads="1"/>
          </p:cNvSpPr>
          <p:nvPr/>
        </p:nvSpPr>
        <p:spPr bwMode="auto">
          <a:xfrm>
            <a:off x="5364163" y="2997200"/>
            <a:ext cx="1333500" cy="265113"/>
          </a:xfrm>
          <a:prstGeom prst="wedgeRoundRectCallout">
            <a:avLst>
              <a:gd name="adj1" fmla="val 45954"/>
              <a:gd name="adj2" fmla="val 137426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W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ładysławowo</a:t>
            </a:r>
          </a:p>
        </p:txBody>
      </p:sp>
      <p:sp>
        <p:nvSpPr>
          <p:cNvPr id="13351" name="AutoShape 193"/>
          <p:cNvSpPr>
            <a:spLocks noChangeArrowheads="1"/>
          </p:cNvSpPr>
          <p:nvPr/>
        </p:nvSpPr>
        <p:spPr bwMode="auto">
          <a:xfrm>
            <a:off x="4787900" y="3789363"/>
            <a:ext cx="1008063" cy="265112"/>
          </a:xfrm>
          <a:prstGeom prst="wedgeRoundRectCallout">
            <a:avLst>
              <a:gd name="adj1" fmla="val 21653"/>
              <a:gd name="adj2" fmla="val -109880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Ł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eba</a:t>
            </a:r>
          </a:p>
        </p:txBody>
      </p:sp>
      <p:sp>
        <p:nvSpPr>
          <p:cNvPr id="13352" name="AutoShape 194"/>
          <p:cNvSpPr>
            <a:spLocks noChangeArrowheads="1"/>
          </p:cNvSpPr>
          <p:nvPr/>
        </p:nvSpPr>
        <p:spPr bwMode="auto">
          <a:xfrm>
            <a:off x="4284663" y="4292600"/>
            <a:ext cx="1008062" cy="265113"/>
          </a:xfrm>
          <a:prstGeom prst="wedgeRoundRectCallout">
            <a:avLst>
              <a:gd name="adj1" fmla="val -32046"/>
              <a:gd name="adj2" fmla="val -127843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U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stka</a:t>
            </a:r>
          </a:p>
        </p:txBody>
      </p:sp>
      <p:sp>
        <p:nvSpPr>
          <p:cNvPr id="13353" name="AutoShape 195"/>
          <p:cNvSpPr>
            <a:spLocks noChangeArrowheads="1"/>
          </p:cNvSpPr>
          <p:nvPr/>
        </p:nvSpPr>
        <p:spPr bwMode="auto">
          <a:xfrm>
            <a:off x="3779838" y="4724400"/>
            <a:ext cx="1008062" cy="265113"/>
          </a:xfrm>
          <a:prstGeom prst="wedgeRoundRectCallout">
            <a:avLst>
              <a:gd name="adj1" fmla="val -52361"/>
              <a:gd name="adj2" fmla="val -140421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D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arłowo</a:t>
            </a:r>
          </a:p>
        </p:txBody>
      </p:sp>
      <p:sp>
        <p:nvSpPr>
          <p:cNvPr id="13354" name="AutoShape 196"/>
          <p:cNvSpPr>
            <a:spLocks noChangeArrowheads="1"/>
          </p:cNvSpPr>
          <p:nvPr/>
        </p:nvSpPr>
        <p:spPr bwMode="auto">
          <a:xfrm>
            <a:off x="2771775" y="5013325"/>
            <a:ext cx="1008063" cy="265113"/>
          </a:xfrm>
          <a:prstGeom prst="wedgeRoundRectCallout">
            <a:avLst>
              <a:gd name="adj1" fmla="val -72833"/>
              <a:gd name="adj2" fmla="val -23653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K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ołobrzeg</a:t>
            </a:r>
          </a:p>
        </p:txBody>
      </p:sp>
      <p:sp>
        <p:nvSpPr>
          <p:cNvPr id="13355" name="AutoShape 197"/>
          <p:cNvSpPr>
            <a:spLocks noChangeArrowheads="1"/>
          </p:cNvSpPr>
          <p:nvPr/>
        </p:nvSpPr>
        <p:spPr bwMode="auto">
          <a:xfrm>
            <a:off x="1547813" y="5589588"/>
            <a:ext cx="1008062" cy="266700"/>
          </a:xfrm>
          <a:prstGeom prst="wedgeRoundRectCallout">
            <a:avLst>
              <a:gd name="adj1" fmla="val -37088"/>
              <a:gd name="adj2" fmla="val -115269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R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ewal</a:t>
            </a:r>
          </a:p>
        </p:txBody>
      </p:sp>
      <p:sp>
        <p:nvSpPr>
          <p:cNvPr id="13356" name="AutoShape 198"/>
          <p:cNvSpPr>
            <a:spLocks noChangeArrowheads="1"/>
          </p:cNvSpPr>
          <p:nvPr/>
        </p:nvSpPr>
        <p:spPr bwMode="auto">
          <a:xfrm>
            <a:off x="971550" y="5949950"/>
            <a:ext cx="1223963" cy="266700"/>
          </a:xfrm>
          <a:prstGeom prst="wedgeRoundRectCallout">
            <a:avLst>
              <a:gd name="adj1" fmla="val -54542"/>
              <a:gd name="adj2" fmla="val -142949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M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iędzyzdroje</a:t>
            </a:r>
          </a:p>
        </p:txBody>
      </p:sp>
      <p:sp>
        <p:nvSpPr>
          <p:cNvPr id="13357" name="AutoShape 199"/>
          <p:cNvSpPr>
            <a:spLocks noChangeArrowheads="1"/>
          </p:cNvSpPr>
          <p:nvPr/>
        </p:nvSpPr>
        <p:spPr bwMode="auto">
          <a:xfrm>
            <a:off x="468313" y="4797425"/>
            <a:ext cx="1079500" cy="265113"/>
          </a:xfrm>
          <a:prstGeom prst="wedgeRoundRectCallout">
            <a:avLst>
              <a:gd name="adj1" fmla="val -44560"/>
              <a:gd name="adj2" fmla="val 291917"/>
              <a:gd name="adj3" fmla="val 16667"/>
            </a:avLst>
          </a:prstGeom>
          <a:solidFill>
            <a:srgbClr val="00CC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Ś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winoujście</a:t>
            </a:r>
          </a:p>
        </p:txBody>
      </p:sp>
      <p:sp>
        <p:nvSpPr>
          <p:cNvPr id="13358" name="AutoShape 200"/>
          <p:cNvSpPr>
            <a:spLocks noChangeArrowheads="1"/>
          </p:cNvSpPr>
          <p:nvPr/>
        </p:nvSpPr>
        <p:spPr bwMode="auto">
          <a:xfrm>
            <a:off x="5795963" y="4724400"/>
            <a:ext cx="1079500" cy="493713"/>
          </a:xfrm>
          <a:prstGeom prst="wedgeRoundRectCallout">
            <a:avLst>
              <a:gd name="adj1" fmla="val 48972"/>
              <a:gd name="adj2" fmla="val -85046"/>
              <a:gd name="adj3" fmla="val 16667"/>
            </a:avLst>
          </a:prstGeom>
          <a:solidFill>
            <a:srgbClr val="3366CC">
              <a:alpha val="49019"/>
            </a:srgbClr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dańsk – Rębiechowo</a:t>
            </a:r>
          </a:p>
        </p:txBody>
      </p:sp>
      <p:pic>
        <p:nvPicPr>
          <p:cNvPr id="13359" name="Picture 201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564991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0" name="Picture 202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8200" y="56356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1" name="Picture 203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19250" y="53006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2" name="Picture 204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84438" y="5037138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3" name="Picture 205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8400" y="44370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4" name="Picture 206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425950" y="40306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5" name="Picture 207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35600" y="35734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6" name="Picture 208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8125" y="3429000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7" name="Picture 209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19925" y="4437063"/>
            <a:ext cx="146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8" name="Picture 210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73875" y="41497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69" name="Picture 211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02438" y="45053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0" name="Picture 212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59750" y="44799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1" name="Picture 213" descr="gpk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72450" y="5013325"/>
            <a:ext cx="14605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3926" name="Group 214"/>
          <p:cNvGrpSpPr>
            <a:grpSpLocks/>
          </p:cNvGrpSpPr>
          <p:nvPr/>
        </p:nvGrpSpPr>
        <p:grpSpPr bwMode="auto">
          <a:xfrm>
            <a:off x="3124200" y="395288"/>
            <a:ext cx="5656263" cy="1752600"/>
            <a:chOff x="1968" y="249"/>
            <a:chExt cx="3563" cy="1104"/>
          </a:xfrm>
        </p:grpSpPr>
        <p:sp>
          <p:nvSpPr>
            <p:cNvPr id="13383" name="Rectangle 215"/>
            <p:cNvSpPr>
              <a:spLocks noChangeArrowheads="1"/>
            </p:cNvSpPr>
            <p:nvPr/>
          </p:nvSpPr>
          <p:spPr bwMode="auto">
            <a:xfrm>
              <a:off x="1968" y="249"/>
              <a:ext cx="3563" cy="1104"/>
            </a:xfrm>
            <a:prstGeom prst="rect">
              <a:avLst/>
            </a:prstGeom>
            <a:solidFill>
              <a:srgbClr val="0066FF">
                <a:alpha val="50195"/>
              </a:srgbClr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3384" name="Text Box 216"/>
            <p:cNvSpPr txBox="1">
              <a:spLocks noChangeArrowheads="1"/>
            </p:cNvSpPr>
            <p:nvPr/>
          </p:nvSpPr>
          <p:spPr bwMode="auto">
            <a:xfrm>
              <a:off x="2018" y="255"/>
              <a:ext cx="3447" cy="100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lIns="54000" tIns="10800" rIns="54000" bIns="10800">
              <a:spAutoFit/>
            </a:bodyPr>
            <a:lstStyle/>
            <a:p>
              <a:pPr>
                <a:lnSpc>
                  <a:spcPct val="90000"/>
                </a:lnSpc>
                <a:spcBef>
                  <a:spcPct val="10000"/>
                </a:spcBef>
              </a:pPr>
              <a:r>
                <a:rPr lang="pl-PL" altLang="pl-PL" sz="1600" b="1" dirty="0">
                  <a:solidFill>
                    <a:schemeClr val="bg2"/>
                  </a:solidFill>
                </a:rPr>
                <a:t>POWIERZCHNIA POLSKICH OBSZARÓW MORSKICH</a:t>
              </a:r>
            </a:p>
            <a:p>
              <a:pPr algn="l">
                <a:spcBef>
                  <a:spcPct val="20000"/>
                </a:spcBef>
                <a:buFontTx/>
                <a:buChar char="•"/>
              </a:pPr>
              <a:r>
                <a:rPr lang="pl-PL" altLang="pl-PL" b="1" dirty="0">
                  <a:solidFill>
                    <a:schemeClr val="bg2"/>
                  </a:solidFill>
                </a:rPr>
                <a:t> morskie wody wewnętrzne	- 1885 km</a:t>
              </a:r>
              <a:r>
                <a:rPr lang="pl-PL" altLang="pl-PL" b="1" baseline="30000" dirty="0">
                  <a:solidFill>
                    <a:schemeClr val="bg2"/>
                  </a:solidFill>
                </a:rPr>
                <a:t>2</a:t>
              </a:r>
            </a:p>
            <a:p>
              <a:pPr algn="l">
                <a:spcBef>
                  <a:spcPct val="20000"/>
                </a:spcBef>
                <a:buFontTx/>
                <a:buChar char="•"/>
              </a:pPr>
              <a:r>
                <a:rPr lang="pl-PL" altLang="pl-PL" b="1" dirty="0">
                  <a:solidFill>
                    <a:schemeClr val="bg2"/>
                  </a:solidFill>
                </a:rPr>
                <a:t> morze terytorialne		- 8681 km</a:t>
              </a:r>
              <a:r>
                <a:rPr lang="pl-PL" altLang="pl-PL" b="1" baseline="30000" dirty="0">
                  <a:solidFill>
                    <a:schemeClr val="bg2"/>
                  </a:solidFill>
                </a:rPr>
                <a:t>2</a:t>
              </a:r>
            </a:p>
            <a:p>
              <a:pPr algn="l">
                <a:spcBef>
                  <a:spcPct val="20000"/>
                </a:spcBef>
                <a:buFontTx/>
                <a:buChar char="•"/>
              </a:pPr>
              <a:r>
                <a:rPr lang="pl-PL" altLang="pl-PL" b="1" dirty="0">
                  <a:solidFill>
                    <a:schemeClr val="bg2"/>
                  </a:solidFill>
                </a:rPr>
                <a:t> wyłączna strefa ekonomiczna 	- 26156 km</a:t>
              </a:r>
              <a:r>
                <a:rPr lang="pl-PL" altLang="pl-PL" b="1" baseline="30000" dirty="0">
                  <a:solidFill>
                    <a:schemeClr val="bg2"/>
                  </a:solidFill>
                </a:rPr>
                <a:t>2</a:t>
              </a:r>
            </a:p>
            <a:p>
              <a:pPr algn="l">
                <a:spcBef>
                  <a:spcPct val="20000"/>
                </a:spcBef>
              </a:pPr>
              <a:r>
                <a:rPr lang="pl-PL" altLang="pl-PL" sz="2000" b="1" dirty="0">
                  <a:solidFill>
                    <a:schemeClr val="bg2"/>
                  </a:solidFill>
                </a:rPr>
                <a:t>RAZEM				- 36722 km</a:t>
              </a:r>
              <a:r>
                <a:rPr lang="pl-PL" altLang="pl-PL" sz="2000" b="1" baseline="30000" dirty="0">
                  <a:solidFill>
                    <a:schemeClr val="bg2"/>
                  </a:solidFill>
                </a:rPr>
                <a:t>2</a:t>
              </a:r>
            </a:p>
          </p:txBody>
        </p:sp>
      </p:grpSp>
      <p:sp>
        <p:nvSpPr>
          <p:cNvPr id="243932" name="Text Box 220"/>
          <p:cNvSpPr txBox="1">
            <a:spLocks noChangeArrowheads="1"/>
          </p:cNvSpPr>
          <p:nvPr/>
        </p:nvSpPr>
        <p:spPr bwMode="auto">
          <a:xfrm>
            <a:off x="611188" y="0"/>
            <a:ext cx="7872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>
            <a:spAutoFit/>
          </a:bodyPr>
          <a:lstStyle/>
          <a:p>
            <a:pPr>
              <a:defRPr/>
            </a:pP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OBSZAR DZIAŁANIA MOSG </a:t>
            </a:r>
            <a:r>
              <a:rPr lang="pl-PL" altLang="pl-PL" sz="240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(2)</a:t>
            </a:r>
            <a:r>
              <a:rPr lang="pl-PL" altLang="pl-PL" sz="2000" b="1">
                <a:latin typeface="Tahoma" pitchFamily="34" charset="0"/>
              </a:rPr>
              <a:t> </a:t>
            </a:r>
          </a:p>
        </p:txBody>
      </p:sp>
      <p:pic>
        <p:nvPicPr>
          <p:cNvPr id="13374" name="Picture 221" descr="NAPIS COPYRIGHT POINT 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934" name="Picture 222" descr="strzalka plastic 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6" name="Picture 223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7" name="Picture 224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8" name="Picture 225" descr="MENU GŁÓWNE JASNO">
            <a:hlinkClick r:id="rId20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9" name="Picture 226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0" name="Picture 227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1" name="Picture 228" descr="MENU STRUKTURA MOSG">
            <a:hlinkClick r:id="rId24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2" name="Picture 229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4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tapeta blue mapa glowna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75" y="358775"/>
            <a:ext cx="8456613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 descr="sar stref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700" y="855663"/>
            <a:ext cx="8024813" cy="491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wse bez szare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700" y="647700"/>
            <a:ext cx="8024813" cy="511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wody terytorialn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0700" y="2878138"/>
            <a:ext cx="8024813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8" descr="matryca mapa glown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775" y="358775"/>
            <a:ext cx="8458200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Line 9"/>
          <p:cNvSpPr>
            <a:spLocks noChangeShapeType="1"/>
          </p:cNvSpPr>
          <p:nvPr/>
        </p:nvSpPr>
        <p:spPr bwMode="auto">
          <a:xfrm flipV="1">
            <a:off x="3957638" y="2139950"/>
            <a:ext cx="0" cy="2051050"/>
          </a:xfrm>
          <a:prstGeom prst="line">
            <a:avLst/>
          </a:prstGeom>
          <a:noFill/>
          <a:ln w="57150" cap="sq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endParaRPr lang="pl-PL"/>
          </a:p>
        </p:txBody>
      </p:sp>
      <p:sp>
        <p:nvSpPr>
          <p:cNvPr id="14345" name="Text Box 10"/>
          <p:cNvSpPr txBox="1">
            <a:spLocks noChangeArrowheads="1"/>
          </p:cNvSpPr>
          <p:nvPr/>
        </p:nvSpPr>
        <p:spPr bwMode="auto">
          <a:xfrm>
            <a:off x="3419475" y="4221163"/>
            <a:ext cx="1066800" cy="304800"/>
          </a:xfrm>
          <a:prstGeom prst="rect">
            <a:avLst/>
          </a:prstGeom>
          <a:solidFill>
            <a:schemeClr val="bg1">
              <a:alpha val="47842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pl-PL" altLang="pl-PL" sz="2000" b="1">
                <a:solidFill>
                  <a:schemeClr val="tx2"/>
                </a:solidFill>
              </a:rPr>
              <a:t>16</a:t>
            </a:r>
            <a:r>
              <a:rPr lang="pl-PL" altLang="pl-PL" sz="2000" b="1">
                <a:solidFill>
                  <a:schemeClr val="tx2"/>
                </a:solidFill>
                <a:cs typeface="Times New Roman" pitchFamily="18" charset="0"/>
              </a:rPr>
              <a:t>˚</a:t>
            </a:r>
            <a:r>
              <a:rPr lang="pl-PL" altLang="pl-PL" sz="2000" b="1">
                <a:solidFill>
                  <a:schemeClr val="tx2"/>
                </a:solidFill>
              </a:rPr>
              <a:t> 30</a:t>
            </a:r>
            <a:r>
              <a:rPr lang="pl-PL" altLang="pl-PL" sz="2000" b="1">
                <a:solidFill>
                  <a:schemeClr val="tx2"/>
                </a:solidFill>
                <a:cs typeface="Arial" charset="0"/>
              </a:rPr>
              <a:t>’</a:t>
            </a:r>
            <a:r>
              <a:rPr lang="pl-PL" altLang="pl-PL" sz="2000" b="1">
                <a:solidFill>
                  <a:schemeClr val="tx2"/>
                </a:solidFill>
              </a:rPr>
              <a:t> E</a:t>
            </a:r>
          </a:p>
        </p:txBody>
      </p:sp>
      <p:sp>
        <p:nvSpPr>
          <p:cNvPr id="288779" name="Text Box 11"/>
          <p:cNvSpPr txBox="1">
            <a:spLocks noChangeArrowheads="1"/>
          </p:cNvSpPr>
          <p:nvPr/>
        </p:nvSpPr>
        <p:spPr bwMode="auto">
          <a:xfrm>
            <a:off x="892175" y="4857750"/>
            <a:ext cx="1447800" cy="5334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pl-PL" altLang="pl-PL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Pomorski Dywizjon SG</a:t>
            </a:r>
          </a:p>
        </p:txBody>
      </p:sp>
      <p:sp>
        <p:nvSpPr>
          <p:cNvPr id="288780" name="Text Box 12"/>
          <p:cNvSpPr txBox="1">
            <a:spLocks noChangeArrowheads="1"/>
          </p:cNvSpPr>
          <p:nvPr/>
        </p:nvSpPr>
        <p:spPr bwMode="auto">
          <a:xfrm>
            <a:off x="6796088" y="4857750"/>
            <a:ext cx="1447800" cy="5334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pl-PL" altLang="pl-PL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Kaszubski Dywizjon SG</a:t>
            </a:r>
          </a:p>
        </p:txBody>
      </p:sp>
      <p:pic>
        <p:nvPicPr>
          <p:cNvPr id="14348" name="Picture 13" descr="dywizj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6738" y="5465763"/>
            <a:ext cx="188912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4" descr="dywizj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388" y="4365625"/>
            <a:ext cx="18891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8802" name="Group 34"/>
          <p:cNvGrpSpPr>
            <a:grpSpLocks/>
          </p:cNvGrpSpPr>
          <p:nvPr/>
        </p:nvGrpSpPr>
        <p:grpSpPr bwMode="auto">
          <a:xfrm>
            <a:off x="395288" y="785812"/>
            <a:ext cx="8534400" cy="3508376"/>
            <a:chOff x="249" y="496"/>
            <a:chExt cx="5376" cy="2210"/>
          </a:xfrm>
        </p:grpSpPr>
        <p:pic>
          <p:nvPicPr>
            <p:cNvPr id="14368" name="Picture 5" descr="szara blue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50" y="1348"/>
              <a:ext cx="1746" cy="1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6" descr="szara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50" y="1348"/>
              <a:ext cx="1746" cy="1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370" name="Group 15"/>
            <p:cNvGrpSpPr>
              <a:grpSpLocks/>
            </p:cNvGrpSpPr>
            <p:nvPr/>
          </p:nvGrpSpPr>
          <p:grpSpPr bwMode="auto">
            <a:xfrm>
              <a:off x="249" y="594"/>
              <a:ext cx="5282" cy="1996"/>
              <a:chOff x="249" y="436"/>
              <a:chExt cx="5282" cy="1996"/>
            </a:xfrm>
          </p:grpSpPr>
          <p:sp>
            <p:nvSpPr>
              <p:cNvPr id="14372" name="Rectangle 16"/>
              <p:cNvSpPr>
                <a:spLocks noChangeArrowheads="1"/>
              </p:cNvSpPr>
              <p:nvPr/>
            </p:nvSpPr>
            <p:spPr bwMode="auto">
              <a:xfrm>
                <a:off x="249" y="436"/>
                <a:ext cx="5282" cy="615"/>
              </a:xfrm>
              <a:prstGeom prst="rect">
                <a:avLst/>
              </a:prstGeom>
              <a:solidFill>
                <a:srgbClr val="0000CC">
                  <a:alpha val="50195"/>
                </a:srgbClr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14373" name="Rectangle 17"/>
              <p:cNvSpPr>
                <a:spLocks noChangeArrowheads="1"/>
              </p:cNvSpPr>
              <p:nvPr/>
            </p:nvSpPr>
            <p:spPr bwMode="auto">
              <a:xfrm>
                <a:off x="249" y="1124"/>
                <a:ext cx="5282" cy="1308"/>
              </a:xfrm>
              <a:prstGeom prst="rect">
                <a:avLst/>
              </a:prstGeom>
              <a:solidFill>
                <a:srgbClr val="0000CC">
                  <a:alpha val="50195"/>
                </a:srgbClr>
              </a:soli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</p:grpSp>
        <p:sp>
          <p:nvSpPr>
            <p:cNvPr id="14371" name="Text Box 18"/>
            <p:cNvSpPr txBox="1">
              <a:spLocks noChangeArrowheads="1"/>
            </p:cNvSpPr>
            <p:nvPr/>
          </p:nvSpPr>
          <p:spPr bwMode="auto">
            <a:xfrm>
              <a:off x="288" y="496"/>
              <a:ext cx="5337" cy="221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pl-PL" altLang="pl-PL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D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ywizjony realizują swoje zadania na polskich obszarach morskich. 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/>
              </a:r>
              <a:b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Linia rozgraniczenia pomiędzy terytorialnym zasięgiem działania dywizjonów przebiega wzdłuż południka 16</a:t>
              </a:r>
              <a:r>
                <a:rPr lang="pl-PL" altLang="pl-PL" b="1" baseline="300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°</a:t>
              </a:r>
              <a:r>
                <a:rPr lang="pl-PL" altLang="pl-PL" b="1" baseline="300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30</a:t>
              </a:r>
              <a:r>
                <a:rPr lang="pl-PL" altLang="pl-PL" b="1" baseline="300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’</a:t>
              </a:r>
              <a:r>
                <a:rPr lang="pl-PL" altLang="pl-PL" b="1" baseline="300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E.</a:t>
              </a:r>
              <a:endPara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l">
                <a:spcBef>
                  <a:spcPct val="50000"/>
                </a:spcBef>
              </a:pPr>
              <a:r>
                <a:rPr lang="pl-PL" altLang="pl-PL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N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iewielka część morskich wód wewnętrznych położona na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południe od linii przebiegającej przez punkty wystawienia pławy </a:t>
              </a:r>
              <a:r>
                <a:rPr lang="pl-PL" altLang="pl-PL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TN-D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 (do dnia 3.04.2002 r. 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 </a:t>
              </a:r>
              <a:r>
                <a:rPr lang="pl-PL" altLang="pl-PL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TN-C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) północnego toru </a:t>
              </a:r>
              <a:r>
                <a:rPr lang="pl-PL" altLang="pl-PL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podejściowego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 do portu Trzebież oraz północnej stawy na wyspie Chełminek (a więc południowa część Zalewu Szczecińskiego, Roztoka Odrzańska, wody portu Szczecin i łączący je odcinek rzeki Odry)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znajduje się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w terytorialnym zasięgu działania Pomorskiego Oddziału </a:t>
              </a:r>
              <a:b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</a:br>
              <a:r>
                <a:rPr lang="pl-PL" altLang="pl-PL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Straży Granicznej.</a:t>
              </a:r>
              <a:endPara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4351" name="Rectangle 19"/>
          <p:cNvSpPr>
            <a:spLocks noChangeArrowheads="1"/>
          </p:cNvSpPr>
          <p:nvPr/>
        </p:nvSpPr>
        <p:spPr bwMode="auto">
          <a:xfrm>
            <a:off x="3132138" y="5302250"/>
            <a:ext cx="2879725" cy="10795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4352" name="Rectangle 20"/>
          <p:cNvSpPr>
            <a:spLocks noChangeArrowheads="1"/>
          </p:cNvSpPr>
          <p:nvPr/>
        </p:nvSpPr>
        <p:spPr bwMode="auto">
          <a:xfrm>
            <a:off x="3203575" y="5373688"/>
            <a:ext cx="360363" cy="1444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4353" name="Text Box 21"/>
          <p:cNvSpPr txBox="1">
            <a:spLocks noChangeArrowheads="1"/>
          </p:cNvSpPr>
          <p:nvPr/>
        </p:nvSpPr>
        <p:spPr bwMode="auto">
          <a:xfrm>
            <a:off x="3635375" y="5284788"/>
            <a:ext cx="2305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 altLang="pl-PL" sz="1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MORZE TERYTORIALNE</a:t>
            </a:r>
          </a:p>
        </p:txBody>
      </p:sp>
      <p:sp>
        <p:nvSpPr>
          <p:cNvPr id="14354" name="Rectangle 22"/>
          <p:cNvSpPr>
            <a:spLocks noChangeArrowheads="1"/>
          </p:cNvSpPr>
          <p:nvPr/>
        </p:nvSpPr>
        <p:spPr bwMode="auto">
          <a:xfrm>
            <a:off x="3203575" y="5661025"/>
            <a:ext cx="360363" cy="14446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4355" name="Text Box 23"/>
          <p:cNvSpPr txBox="1">
            <a:spLocks noChangeArrowheads="1"/>
          </p:cNvSpPr>
          <p:nvPr/>
        </p:nvSpPr>
        <p:spPr bwMode="auto">
          <a:xfrm>
            <a:off x="3635375" y="5572125"/>
            <a:ext cx="2305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 altLang="pl-PL" sz="14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WYŁĄCZNA STREFA EKONOMICZNA</a:t>
            </a:r>
          </a:p>
        </p:txBody>
      </p:sp>
      <p:sp>
        <p:nvSpPr>
          <p:cNvPr id="14356" name="Rectangle 24"/>
          <p:cNvSpPr>
            <a:spLocks noChangeArrowheads="1"/>
          </p:cNvSpPr>
          <p:nvPr/>
        </p:nvSpPr>
        <p:spPr bwMode="auto">
          <a:xfrm>
            <a:off x="3203575" y="6165850"/>
            <a:ext cx="360363" cy="144463"/>
          </a:xfrm>
          <a:prstGeom prst="rect">
            <a:avLst/>
          </a:prstGeom>
          <a:solidFill>
            <a:srgbClr val="CCFFFF"/>
          </a:solidFill>
          <a:ln w="190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4357" name="Text Box 25"/>
          <p:cNvSpPr txBox="1">
            <a:spLocks noChangeArrowheads="1"/>
          </p:cNvSpPr>
          <p:nvPr/>
        </p:nvSpPr>
        <p:spPr bwMode="auto">
          <a:xfrm>
            <a:off x="3635375" y="6076950"/>
            <a:ext cx="2305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pl-PL" altLang="pl-PL" sz="1400" b="1" dirty="0">
                <a:solidFill>
                  <a:schemeClr val="bg2"/>
                </a:solidFill>
              </a:rPr>
              <a:t>STREFA SAR</a:t>
            </a:r>
          </a:p>
        </p:txBody>
      </p:sp>
      <p:sp>
        <p:nvSpPr>
          <p:cNvPr id="288798" name="Rectangle 30"/>
          <p:cNvSpPr>
            <a:spLocks noChangeArrowheads="1"/>
          </p:cNvSpPr>
          <p:nvPr/>
        </p:nvSpPr>
        <p:spPr bwMode="auto">
          <a:xfrm>
            <a:off x="34925" y="0"/>
            <a:ext cx="90217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>
            <a:spAutoFit/>
          </a:bodyPr>
          <a:lstStyle/>
          <a:p>
            <a:pPr eaLnBrk="0" hangingPunct="0">
              <a:spcBef>
                <a:spcPct val="5000"/>
              </a:spcBef>
              <a:defRPr/>
            </a:pP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OBSZAR DZIAŁANIA</a:t>
            </a:r>
          </a:p>
          <a:p>
            <a:pPr eaLnBrk="0" hangingPunct="0">
              <a:spcBef>
                <a:spcPct val="5000"/>
              </a:spcBef>
              <a:defRPr/>
            </a:pP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DYWIZJONÓW STRAŻY GRANICZNEJ</a:t>
            </a:r>
            <a:endParaRPr lang="pl-PL" altLang="pl-PL" sz="2400">
              <a:solidFill>
                <a:srgbClr val="CC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14359" name="Picture 35" descr="NAPIS COPYRIGHT POINT 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8804" name="Picture 36" descr="strzalka plastic 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1" name="Picture 37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2" name="Picture 38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3" name="Picture 39" descr="MENU GŁÓWNE JASNO">
            <a:hlinkClick r:id="rId16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4" name="Picture 40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5" name="Picture 41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6" name="Picture 42" descr="MENU STRUKTURA MOSG">
            <a:hlinkClick r:id="rId20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7" name="Picture 43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8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8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28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1250" name="Rectangle 18"/>
          <p:cNvSpPr>
            <a:spLocks noChangeArrowheads="1"/>
          </p:cNvSpPr>
          <p:nvPr/>
        </p:nvSpPr>
        <p:spPr bwMode="auto">
          <a:xfrm>
            <a:off x="395288" y="720725"/>
            <a:ext cx="8385175" cy="5757863"/>
          </a:xfrm>
          <a:prstGeom prst="rect">
            <a:avLst/>
          </a:prstGeom>
          <a:solidFill>
            <a:schemeClr val="folHlink">
              <a:alpha val="50195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5364" name="Picture 11" descr="ZASIĘG_ADMINISTRACYJNY_TERYTORIALNY_MOSG_wkd_2006_Schengen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/>
          <a:stretch>
            <a:fillRect/>
          </a:stretch>
        </p:blipFill>
        <p:spPr bwMode="auto">
          <a:xfrm>
            <a:off x="431800" y="736600"/>
            <a:ext cx="8277225" cy="596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1248" name="Text Box 16"/>
          <p:cNvSpPr txBox="1">
            <a:spLocks noChangeArrowheads="1"/>
          </p:cNvSpPr>
          <p:nvPr/>
        </p:nvSpPr>
        <p:spPr bwMode="auto">
          <a:xfrm>
            <a:off x="609600" y="0"/>
            <a:ext cx="8001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TERYTORIALNY ZASIĘG DZIAŁANIA MORSKIEGO ODDZIAŁU STRAŻY GRANICZNEJ</a:t>
            </a:r>
          </a:p>
        </p:txBody>
      </p:sp>
      <p:sp>
        <p:nvSpPr>
          <p:cNvPr id="351249" name="AutoShape 17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259763" y="5638800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50000">
                <a:srgbClr val="282800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51252" name="Rectangle 20"/>
          <p:cNvSpPr>
            <a:spLocks noChangeArrowheads="1"/>
          </p:cNvSpPr>
          <p:nvPr/>
        </p:nvSpPr>
        <p:spPr bwMode="auto">
          <a:xfrm>
            <a:off x="3076575" y="765175"/>
            <a:ext cx="5656263" cy="2519363"/>
          </a:xfrm>
          <a:prstGeom prst="rect">
            <a:avLst/>
          </a:prstGeom>
          <a:solidFill>
            <a:srgbClr val="0066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51253" name="Text Box 21"/>
          <p:cNvSpPr txBox="1">
            <a:spLocks noChangeArrowheads="1"/>
          </p:cNvSpPr>
          <p:nvPr/>
        </p:nvSpPr>
        <p:spPr bwMode="auto">
          <a:xfrm>
            <a:off x="3109913" y="738188"/>
            <a:ext cx="5638800" cy="249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rIns="0" bIns="0">
            <a:spAutoFit/>
          </a:bodyPr>
          <a:lstStyle/>
          <a:p>
            <a:pPr marL="457200" indent="-457200" algn="l">
              <a:spcBef>
                <a:spcPct val="40000"/>
              </a:spcBef>
              <a:buFontTx/>
              <a:buBlip>
                <a:blip r:embed="rId5"/>
              </a:buBlip>
            </a:pP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w</a:t>
            </a: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ojewództwo pomorskie;</a:t>
            </a:r>
          </a:p>
          <a:p>
            <a:pPr marL="457200" indent="-457200" algn="l">
              <a:spcBef>
                <a:spcPct val="40000"/>
              </a:spcBef>
              <a:buFontTx/>
              <a:buBlip>
                <a:blip r:embed="rId5"/>
              </a:buBlip>
            </a:pP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z</a:t>
            </a: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województwa zachodniopomorskiego powiaty: białogardzki, gryficki, kamieński, kołobrzeski, koszaliński, sławieński, miasto na prawach powiatu Koszalin i Świnoujście;</a:t>
            </a:r>
          </a:p>
          <a:p>
            <a:pPr marL="457200" indent="-457200" algn="l">
              <a:spcBef>
                <a:spcPct val="40000"/>
              </a:spcBef>
              <a:buFontTx/>
              <a:buBlip>
                <a:blip r:embed="rId5"/>
              </a:buBlip>
            </a:pP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z</a:t>
            </a: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województwa warmińsko-mazurskiego: powiat elbląski, miasto na prawach powiatu Elbląg i z powiatu braniewskiego gmina Frombork;</a:t>
            </a:r>
          </a:p>
          <a:p>
            <a:pPr marL="457200" indent="-457200" algn="l">
              <a:spcBef>
                <a:spcPct val="40000"/>
              </a:spcBef>
              <a:buFontTx/>
              <a:buBlip>
                <a:blip r:embed="rId5"/>
              </a:buBlip>
            </a:pPr>
            <a:r>
              <a:rPr lang="pl-PL" alt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</a:t>
            </a: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olskie obszary morskie określone w odrębnych przepisach </a:t>
            </a:r>
            <a:b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</a:b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z wyłączeniem obszaru morskich wód wewnętrznych na rzece Odrze na południe od linii prostej łączącej brzegi Zalewu Szczecińskiego, przechodzącej przez boję „</a:t>
            </a:r>
            <a:r>
              <a:rPr lang="pl-PL" altLang="pl-PL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TN-C</a:t>
            </a: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” północnego toru </a:t>
            </a:r>
            <a:r>
              <a:rPr lang="pl-PL" altLang="pl-PL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podejściowego</a:t>
            </a: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</a:t>
            </a:r>
            <a:b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</a:br>
            <a:r>
              <a:rPr lang="pl-PL" altLang="pl-PL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do portu Trzebież i stawę „N” na wyspie Chełminek.</a:t>
            </a:r>
            <a:endParaRPr lang="pl-PL" altLang="pl-PL" sz="1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imes New Roman" pitchFamily="18" charset="0"/>
            </a:endParaRPr>
          </a:p>
        </p:txBody>
      </p:sp>
      <p:grpSp>
        <p:nvGrpSpPr>
          <p:cNvPr id="351260" name="Group 28"/>
          <p:cNvGrpSpPr>
            <a:grpSpLocks/>
          </p:cNvGrpSpPr>
          <p:nvPr/>
        </p:nvGrpSpPr>
        <p:grpSpPr bwMode="auto">
          <a:xfrm>
            <a:off x="1331913" y="3286125"/>
            <a:ext cx="7416800" cy="3036888"/>
            <a:chOff x="839" y="2070"/>
            <a:chExt cx="4672" cy="1913"/>
          </a:xfrm>
        </p:grpSpPr>
        <p:sp>
          <p:nvSpPr>
            <p:cNvPr id="15387" name="Text Box 25"/>
            <p:cNvSpPr txBox="1">
              <a:spLocks noChangeArrowheads="1"/>
            </p:cNvSpPr>
            <p:nvPr/>
          </p:nvSpPr>
          <p:spPr bwMode="auto">
            <a:xfrm>
              <a:off x="839" y="3793"/>
              <a:ext cx="1542" cy="190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57600" tIns="46800" rIns="57600" b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l-PL" altLang="pl-PL" sz="1600">
                  <a:latin typeface="Tahoma" pitchFamily="34" charset="0"/>
                </a:rPr>
                <a:t>ZACHODNIOPOMORSKIE</a:t>
              </a:r>
            </a:p>
          </p:txBody>
        </p:sp>
        <p:sp>
          <p:nvSpPr>
            <p:cNvPr id="15388" name="Text Box 26"/>
            <p:cNvSpPr txBox="1">
              <a:spLocks noChangeArrowheads="1"/>
            </p:cNvSpPr>
            <p:nvPr/>
          </p:nvSpPr>
          <p:spPr bwMode="auto">
            <a:xfrm>
              <a:off x="3152" y="3793"/>
              <a:ext cx="1542" cy="190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57600" tIns="46800" rIns="57600" b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l-PL" altLang="pl-PL" sz="1600">
                  <a:latin typeface="Tahoma" pitchFamily="34" charset="0"/>
                </a:rPr>
                <a:t>POMORSKIE</a:t>
              </a:r>
            </a:p>
          </p:txBody>
        </p:sp>
        <p:sp>
          <p:nvSpPr>
            <p:cNvPr id="15389" name="Text Box 27"/>
            <p:cNvSpPr txBox="1">
              <a:spLocks noChangeArrowheads="1"/>
            </p:cNvSpPr>
            <p:nvPr/>
          </p:nvSpPr>
          <p:spPr bwMode="auto">
            <a:xfrm rot="-5400000">
              <a:off x="4645" y="2746"/>
              <a:ext cx="1542" cy="190"/>
            </a:xfrm>
            <a:prstGeom prst="rect">
              <a:avLst/>
            </a:prstGeom>
            <a:noFill/>
            <a:ln w="12700" cap="sq" algn="ctr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lIns="57600" tIns="46800" rIns="57600" b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l-PL" altLang="pl-PL" sz="1600">
                  <a:latin typeface="Tahoma" pitchFamily="34" charset="0"/>
                </a:rPr>
                <a:t>WARMIŃSKO-MAZURSKIE</a:t>
              </a:r>
            </a:p>
          </p:txBody>
        </p:sp>
      </p:grpSp>
      <p:pic>
        <p:nvPicPr>
          <p:cNvPr id="15370" name="Picture 29" descr="NAPIS COPYRIGHT POINT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1262" name="Picture 30" descr="strzalka plastic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31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3" name="Picture 32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4" name="Picture 33" descr="MENU GŁÓWNE JASNO">
            <a:hlinkClick r:id="rId10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5" name="Picture 34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6" name="Picture 35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36" descr="MENU STRUKTURA MOSG">
            <a:hlinkClick r:id="rId14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37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1274" name="Group 42"/>
          <p:cNvGrpSpPr>
            <a:grpSpLocks/>
          </p:cNvGrpSpPr>
          <p:nvPr/>
        </p:nvGrpSpPr>
        <p:grpSpPr bwMode="auto">
          <a:xfrm>
            <a:off x="468313" y="1196975"/>
            <a:ext cx="1441450" cy="1439863"/>
            <a:chOff x="295" y="2931"/>
            <a:chExt cx="908" cy="907"/>
          </a:xfrm>
        </p:grpSpPr>
        <p:grpSp>
          <p:nvGrpSpPr>
            <p:cNvPr id="15383" name="Group 43"/>
            <p:cNvGrpSpPr>
              <a:grpSpLocks/>
            </p:cNvGrpSpPr>
            <p:nvPr/>
          </p:nvGrpSpPr>
          <p:grpSpPr bwMode="auto">
            <a:xfrm>
              <a:off x="295" y="2931"/>
              <a:ext cx="908" cy="907"/>
              <a:chOff x="204" y="890"/>
              <a:chExt cx="908" cy="907"/>
            </a:xfrm>
          </p:grpSpPr>
          <p:sp>
            <p:nvSpPr>
              <p:cNvPr id="15385" name="AutoShape 44"/>
              <p:cNvSpPr>
                <a:spLocks noChangeArrowheads="1"/>
              </p:cNvSpPr>
              <p:nvPr/>
            </p:nvSpPr>
            <p:spPr bwMode="auto">
              <a:xfrm>
                <a:off x="204" y="890"/>
                <a:ext cx="908" cy="907"/>
              </a:xfrm>
              <a:prstGeom prst="roundRect">
                <a:avLst>
                  <a:gd name="adj" fmla="val 7056"/>
                </a:avLst>
              </a:prstGeom>
              <a:solidFill>
                <a:srgbClr val="EAEAEA"/>
              </a:solidFill>
              <a:ln w="9525">
                <a:solidFill>
                  <a:srgbClr val="0066CC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5386" name="Picture 45" descr="polska png"/>
              <p:cNvPicPr>
                <a:picLocks noChangeAspect="1" noChangeArrowheads="1"/>
              </p:cNvPicPr>
              <p:nvPr/>
            </p:nvPicPr>
            <p:blipFill>
              <a:blip r:embed="rId17" cstate="print">
                <a:lum bright="6000"/>
              </a:blip>
              <a:srcRect/>
              <a:stretch>
                <a:fillRect/>
              </a:stretch>
            </p:blipFill>
            <p:spPr bwMode="auto">
              <a:xfrm>
                <a:off x="270" y="1028"/>
                <a:ext cx="750" cy="7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384" name="Rectangle 46"/>
            <p:cNvSpPr>
              <a:spLocks noChangeArrowheads="1"/>
            </p:cNvSpPr>
            <p:nvPr/>
          </p:nvSpPr>
          <p:spPr bwMode="auto">
            <a:xfrm>
              <a:off x="362" y="2931"/>
              <a:ext cx="432" cy="318"/>
            </a:xfrm>
            <a:prstGeom prst="rect">
              <a:avLst/>
            </a:prstGeom>
            <a:solidFill>
              <a:srgbClr val="0066FF">
                <a:alpha val="49019"/>
              </a:srgbClr>
            </a:solidFill>
            <a:ln w="9525">
              <a:solidFill>
                <a:srgbClr val="0066CC">
                  <a:alpha val="76862"/>
                </a:srgb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</p:grpSp>
      <p:grpSp>
        <p:nvGrpSpPr>
          <p:cNvPr id="351279" name="Group 47"/>
          <p:cNvGrpSpPr>
            <a:grpSpLocks/>
          </p:cNvGrpSpPr>
          <p:nvPr/>
        </p:nvGrpSpPr>
        <p:grpSpPr bwMode="auto">
          <a:xfrm>
            <a:off x="431800" y="765175"/>
            <a:ext cx="2592388" cy="4071938"/>
            <a:chOff x="272" y="482"/>
            <a:chExt cx="1633" cy="2565"/>
          </a:xfrm>
        </p:grpSpPr>
        <p:sp>
          <p:nvSpPr>
            <p:cNvPr id="15381" name="Rectangle 48"/>
            <p:cNvSpPr>
              <a:spLocks noChangeArrowheads="1"/>
            </p:cNvSpPr>
            <p:nvPr/>
          </p:nvSpPr>
          <p:spPr bwMode="auto">
            <a:xfrm>
              <a:off x="272" y="482"/>
              <a:ext cx="1633" cy="2086"/>
            </a:xfrm>
            <a:prstGeom prst="rect">
              <a:avLst/>
            </a:prstGeom>
            <a:solidFill>
              <a:srgbClr val="0066FF">
                <a:alpha val="50195"/>
              </a:srgbClr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5382" name="Text Box 49"/>
            <p:cNvSpPr txBox="1">
              <a:spLocks noChangeArrowheads="1"/>
            </p:cNvSpPr>
            <p:nvPr/>
          </p:nvSpPr>
          <p:spPr bwMode="auto">
            <a:xfrm>
              <a:off x="295" y="482"/>
              <a:ext cx="1587" cy="2565"/>
            </a:xfrm>
            <a:prstGeom prst="rect">
              <a:avLst/>
            </a:prstGeom>
            <a:noFill/>
            <a:ln w="12700" cap="sq" algn="ctr">
              <a:noFill/>
              <a:miter lim="800000"/>
              <a:headEnd/>
              <a:tailEnd/>
            </a:ln>
            <a:effectLst/>
          </p:spPr>
          <p:txBody>
            <a:bodyPr lIns="57600" tIns="46800" rIns="57600" bIns="10800">
              <a:spAutoFit/>
            </a:bodyPr>
            <a:lstStyle/>
            <a:p>
              <a:pPr algn="l">
                <a:spcBef>
                  <a:spcPct val="40000"/>
                </a:spcBef>
              </a:pPr>
              <a:r>
                <a:rPr lang="pl-PL" altLang="pl-PL" sz="1300" b="1" dirty="0">
                  <a:solidFill>
                    <a:schemeClr val="bg2"/>
                  </a:solidFill>
                  <a:latin typeface="Tahoma" pitchFamily="34" charset="0"/>
                </a:rPr>
                <a:t>Strefę nadgraniczną w terytorialnym zasięgu działania MOSG stanowi 60 gmin.</a:t>
              </a:r>
            </a:p>
            <a:p>
              <a:pPr algn="l">
                <a:spcBef>
                  <a:spcPct val="40000"/>
                </a:spcBef>
              </a:pPr>
              <a:r>
                <a:rPr lang="pl-PL" altLang="pl-PL" sz="1200" b="1" dirty="0">
                  <a:solidFill>
                    <a:schemeClr val="bg2"/>
                  </a:solidFill>
                  <a:latin typeface="Tahoma" pitchFamily="34" charset="0"/>
                </a:rPr>
                <a:t>UWAGA: Strefa nadgraniczna obejmuje cały obszar gmin przyległych do granicy państwowej, a na odcinku morskim – do brzegu morskiego. Jeżeli określona w ten sposób szerokość strefy nadgranicznej nie osiąga 15 km, włącza się do strefy nadgranicznej również obszar gmin bezpośrednio sąsiadujących z gminami przyległymi do granicy państwowej lub brzegu morskiego </a:t>
              </a:r>
              <a:br>
                <a:rPr lang="pl-PL" altLang="pl-PL" sz="1200" b="1" dirty="0">
                  <a:solidFill>
                    <a:schemeClr val="bg2"/>
                  </a:solidFill>
                  <a:latin typeface="Tahoma" pitchFamily="34" charset="0"/>
                </a:rPr>
              </a:br>
              <a:r>
                <a:rPr lang="pl-PL" altLang="pl-PL" sz="1200" b="1" dirty="0">
                  <a:solidFill>
                    <a:schemeClr val="bg2"/>
                  </a:solidFill>
                  <a:latin typeface="Tahoma" pitchFamily="34" charset="0"/>
                </a:rPr>
                <a:t>(art. 12 ustawy o ochronie </a:t>
              </a:r>
              <a:br>
                <a:rPr lang="pl-PL" altLang="pl-PL" sz="1200" b="1" dirty="0">
                  <a:solidFill>
                    <a:schemeClr val="bg2"/>
                  </a:solidFill>
                  <a:latin typeface="Tahoma" pitchFamily="34" charset="0"/>
                </a:rPr>
              </a:br>
              <a:r>
                <a:rPr lang="pl-PL" altLang="pl-PL" sz="1200" b="1" dirty="0">
                  <a:solidFill>
                    <a:schemeClr val="bg2"/>
                  </a:solidFill>
                  <a:latin typeface="Tahoma" pitchFamily="34" charset="0"/>
                </a:rPr>
                <a:t>granicy państwowej).</a:t>
              </a:r>
            </a:p>
          </p:txBody>
        </p:sp>
      </p:grpSp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1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1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5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512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512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5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35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50" grpId="0" animBg="1"/>
      <p:bldP spid="351249" grpId="0" animBg="1"/>
      <p:bldP spid="351252" grpId="0" animBg="1"/>
      <p:bldP spid="3512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7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 descr="tapeta blue mapa glowna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75" y="358775"/>
            <a:ext cx="8456613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 descr="1 blue sar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700" y="855663"/>
            <a:ext cx="8024813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1 blue wse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700" y="647700"/>
            <a:ext cx="8024813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 descr="1 mal blue ws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90625" y="2105025"/>
            <a:ext cx="2771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6" descr="1 mal szar ws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90625" y="2105025"/>
            <a:ext cx="2771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7" descr="wody terytorialn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0700" y="2878138"/>
            <a:ext cx="8024813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8" descr="matryca mapa glown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8775" y="358775"/>
            <a:ext cx="8458200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Object 9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6725" y="3400425"/>
            <a:ext cx="8226425" cy="2692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16395" name="Rectangle 10"/>
          <p:cNvSpPr>
            <a:spLocks noChangeArrowheads="1"/>
          </p:cNvSpPr>
          <p:nvPr/>
        </p:nvSpPr>
        <p:spPr bwMode="auto">
          <a:xfrm>
            <a:off x="2763838" y="5360988"/>
            <a:ext cx="4022740" cy="1079500"/>
          </a:xfrm>
          <a:prstGeom prst="rect">
            <a:avLst/>
          </a:prstGeom>
          <a:solidFill>
            <a:srgbClr val="0066FF">
              <a:alpha val="5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grpSp>
        <p:nvGrpSpPr>
          <p:cNvPr id="16396" name="Group 11"/>
          <p:cNvGrpSpPr>
            <a:grpSpLocks/>
          </p:cNvGrpSpPr>
          <p:nvPr/>
        </p:nvGrpSpPr>
        <p:grpSpPr bwMode="auto">
          <a:xfrm>
            <a:off x="395288" y="1066800"/>
            <a:ext cx="2808287" cy="1103313"/>
            <a:chOff x="249" y="476"/>
            <a:chExt cx="1769" cy="695"/>
          </a:xfrm>
        </p:grpSpPr>
        <p:sp>
          <p:nvSpPr>
            <p:cNvPr id="16452" name="Rectangle 12"/>
            <p:cNvSpPr>
              <a:spLocks noChangeArrowheads="1"/>
            </p:cNvSpPr>
            <p:nvPr/>
          </p:nvSpPr>
          <p:spPr bwMode="auto">
            <a:xfrm>
              <a:off x="249" y="476"/>
              <a:ext cx="1671" cy="680"/>
            </a:xfrm>
            <a:prstGeom prst="rect">
              <a:avLst/>
            </a:prstGeom>
            <a:solidFill>
              <a:srgbClr val="0066FF">
                <a:alpha val="50195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6453" name="Rectangle 13"/>
            <p:cNvSpPr>
              <a:spLocks noChangeArrowheads="1"/>
            </p:cNvSpPr>
            <p:nvPr/>
          </p:nvSpPr>
          <p:spPr bwMode="auto">
            <a:xfrm>
              <a:off x="294" y="529"/>
              <a:ext cx="227" cy="91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6454" name="Rectangle 14"/>
            <p:cNvSpPr>
              <a:spLocks noChangeArrowheads="1"/>
            </p:cNvSpPr>
            <p:nvPr/>
          </p:nvSpPr>
          <p:spPr bwMode="auto">
            <a:xfrm>
              <a:off x="294" y="710"/>
              <a:ext cx="227" cy="91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6455" name="Text Box 15"/>
            <p:cNvSpPr txBox="1">
              <a:spLocks noChangeArrowheads="1"/>
            </p:cNvSpPr>
            <p:nvPr/>
          </p:nvSpPr>
          <p:spPr bwMode="auto">
            <a:xfrm>
              <a:off x="566" y="661"/>
              <a:ext cx="145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pl-PL" altLang="pl-PL" sz="1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WYŁĄCZNA STREFA EKONOMICZNA</a:t>
              </a:r>
            </a:p>
          </p:txBody>
        </p:sp>
        <p:sp>
          <p:nvSpPr>
            <p:cNvPr id="16456" name="Rectangle 16"/>
            <p:cNvSpPr>
              <a:spLocks noChangeArrowheads="1"/>
            </p:cNvSpPr>
            <p:nvPr/>
          </p:nvSpPr>
          <p:spPr bwMode="auto">
            <a:xfrm>
              <a:off x="294" y="1028"/>
              <a:ext cx="227" cy="9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rgbClr val="FF456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6457" name="Text Box 17"/>
            <p:cNvSpPr txBox="1">
              <a:spLocks noChangeArrowheads="1"/>
            </p:cNvSpPr>
            <p:nvPr/>
          </p:nvSpPr>
          <p:spPr bwMode="auto">
            <a:xfrm>
              <a:off x="566" y="979"/>
              <a:ext cx="1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pl-PL" altLang="pl-PL" sz="1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STREFA SAR</a:t>
              </a:r>
            </a:p>
          </p:txBody>
        </p:sp>
        <p:sp>
          <p:nvSpPr>
            <p:cNvPr id="16458" name="Text Box 18"/>
            <p:cNvSpPr txBox="1">
              <a:spLocks noChangeArrowheads="1"/>
            </p:cNvSpPr>
            <p:nvPr/>
          </p:nvSpPr>
          <p:spPr bwMode="auto">
            <a:xfrm>
              <a:off x="566" y="480"/>
              <a:ext cx="1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pl-PL" altLang="pl-PL" sz="1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MORZE TERYTORIALNE</a:t>
              </a:r>
            </a:p>
          </p:txBody>
        </p:sp>
      </p:grpSp>
      <p:sp>
        <p:nvSpPr>
          <p:cNvPr id="16397" name="AutoShape 19"/>
          <p:cNvSpPr>
            <a:spLocks noChangeArrowheads="1"/>
          </p:cNvSpPr>
          <p:nvPr/>
        </p:nvSpPr>
        <p:spPr bwMode="auto">
          <a:xfrm>
            <a:off x="7956550" y="5300663"/>
            <a:ext cx="790575" cy="265112"/>
          </a:xfrm>
          <a:prstGeom prst="wedgeRoundRectCallout">
            <a:avLst>
              <a:gd name="adj1" fmla="val -14458"/>
              <a:gd name="adj2" fmla="val -95509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E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lbląg</a:t>
            </a:r>
          </a:p>
        </p:txBody>
      </p:sp>
      <p:sp>
        <p:nvSpPr>
          <p:cNvPr id="16398" name="AutoShape 20"/>
          <p:cNvSpPr>
            <a:spLocks noChangeArrowheads="1"/>
          </p:cNvSpPr>
          <p:nvPr/>
        </p:nvSpPr>
        <p:spPr bwMode="auto">
          <a:xfrm>
            <a:off x="7740650" y="4149725"/>
            <a:ext cx="1008063" cy="265113"/>
          </a:xfrm>
          <a:prstGeom prst="wedgeRoundRectCallout">
            <a:avLst>
              <a:gd name="adj1" fmla="val 17245"/>
              <a:gd name="adj2" fmla="val 150597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F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rombork</a:t>
            </a:r>
          </a:p>
        </p:txBody>
      </p:sp>
      <p:sp>
        <p:nvSpPr>
          <p:cNvPr id="16399" name="AutoShape 21"/>
          <p:cNvSpPr>
            <a:spLocks noChangeArrowheads="1"/>
          </p:cNvSpPr>
          <p:nvPr/>
        </p:nvSpPr>
        <p:spPr bwMode="auto">
          <a:xfrm>
            <a:off x="5651500" y="3716338"/>
            <a:ext cx="1008063" cy="265112"/>
          </a:xfrm>
          <a:prstGeom prst="wedgeRoundRectCallout">
            <a:avLst>
              <a:gd name="adj1" fmla="val 78032"/>
              <a:gd name="adj2" fmla="val 117023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dynia</a:t>
            </a:r>
          </a:p>
        </p:txBody>
      </p:sp>
      <p:sp>
        <p:nvSpPr>
          <p:cNvPr id="16400" name="AutoShape 22"/>
          <p:cNvSpPr>
            <a:spLocks noChangeArrowheads="1"/>
          </p:cNvSpPr>
          <p:nvPr/>
        </p:nvSpPr>
        <p:spPr bwMode="auto">
          <a:xfrm>
            <a:off x="5364163" y="4141788"/>
            <a:ext cx="1008062" cy="493712"/>
          </a:xfrm>
          <a:prstGeom prst="wedgeRoundRectCallout">
            <a:avLst>
              <a:gd name="adj1" fmla="val 108111"/>
              <a:gd name="adj2" fmla="val 1769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dańsk – Nowy Port</a:t>
            </a:r>
          </a:p>
        </p:txBody>
      </p:sp>
      <p:sp>
        <p:nvSpPr>
          <p:cNvPr id="16401" name="AutoShape 23"/>
          <p:cNvSpPr>
            <a:spLocks noChangeArrowheads="1"/>
          </p:cNvSpPr>
          <p:nvPr/>
        </p:nvSpPr>
        <p:spPr bwMode="auto">
          <a:xfrm>
            <a:off x="7380288" y="3582988"/>
            <a:ext cx="1368425" cy="493712"/>
          </a:xfrm>
          <a:prstGeom prst="wedgeRoundRectCallout">
            <a:avLst>
              <a:gd name="adj1" fmla="val -67519"/>
              <a:gd name="adj2" fmla="val 139708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dańsk – Port Północny</a:t>
            </a:r>
          </a:p>
        </p:txBody>
      </p:sp>
      <p:sp>
        <p:nvSpPr>
          <p:cNvPr id="16402" name="AutoShape 24"/>
          <p:cNvSpPr>
            <a:spLocks noChangeArrowheads="1"/>
          </p:cNvSpPr>
          <p:nvPr/>
        </p:nvSpPr>
        <p:spPr bwMode="auto">
          <a:xfrm>
            <a:off x="6804025" y="5589588"/>
            <a:ext cx="1368425" cy="493712"/>
          </a:xfrm>
          <a:prstGeom prst="wedgeRoundRectCallout">
            <a:avLst>
              <a:gd name="adj1" fmla="val -9282"/>
              <a:gd name="adj2" fmla="val -244532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dańsk – Górki Zachodnie</a:t>
            </a:r>
          </a:p>
        </p:txBody>
      </p:sp>
      <p:sp>
        <p:nvSpPr>
          <p:cNvPr id="16403" name="AutoShape 25"/>
          <p:cNvSpPr>
            <a:spLocks noChangeArrowheads="1"/>
          </p:cNvSpPr>
          <p:nvPr/>
        </p:nvSpPr>
        <p:spPr bwMode="auto">
          <a:xfrm>
            <a:off x="7308850" y="2997200"/>
            <a:ext cx="1008063" cy="265113"/>
          </a:xfrm>
          <a:prstGeom prst="wedgeRoundRectCallout">
            <a:avLst>
              <a:gd name="adj1" fmla="val -51259"/>
              <a:gd name="adj2" fmla="val 318861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H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el</a:t>
            </a:r>
          </a:p>
        </p:txBody>
      </p:sp>
      <p:sp>
        <p:nvSpPr>
          <p:cNvPr id="16404" name="AutoShape 26"/>
          <p:cNvSpPr>
            <a:spLocks noChangeArrowheads="1"/>
          </p:cNvSpPr>
          <p:nvPr/>
        </p:nvSpPr>
        <p:spPr bwMode="auto">
          <a:xfrm>
            <a:off x="5292725" y="2492375"/>
            <a:ext cx="1333500" cy="265113"/>
          </a:xfrm>
          <a:prstGeom prst="wedgeRoundRectCallout">
            <a:avLst>
              <a:gd name="adj1" fmla="val 54167"/>
              <a:gd name="adj2" fmla="val 327843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W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ładysławowo</a:t>
            </a:r>
          </a:p>
        </p:txBody>
      </p:sp>
      <p:sp>
        <p:nvSpPr>
          <p:cNvPr id="16405" name="AutoShape 27"/>
          <p:cNvSpPr>
            <a:spLocks noChangeArrowheads="1"/>
          </p:cNvSpPr>
          <p:nvPr/>
        </p:nvSpPr>
        <p:spPr bwMode="auto">
          <a:xfrm>
            <a:off x="6732588" y="2636838"/>
            <a:ext cx="1008062" cy="265112"/>
          </a:xfrm>
          <a:prstGeom prst="wedgeRoundRectCallout">
            <a:avLst>
              <a:gd name="adj1" fmla="val -8426"/>
              <a:gd name="adj2" fmla="val 373352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J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astarnia</a:t>
            </a:r>
          </a:p>
        </p:txBody>
      </p:sp>
      <p:sp>
        <p:nvSpPr>
          <p:cNvPr id="16406" name="AutoShape 28"/>
          <p:cNvSpPr>
            <a:spLocks noChangeArrowheads="1"/>
          </p:cNvSpPr>
          <p:nvPr/>
        </p:nvSpPr>
        <p:spPr bwMode="auto">
          <a:xfrm>
            <a:off x="4932363" y="2924175"/>
            <a:ext cx="1008062" cy="265113"/>
          </a:xfrm>
          <a:prstGeom prst="wedgeRoundRectCallout">
            <a:avLst>
              <a:gd name="adj1" fmla="val -1338"/>
              <a:gd name="adj2" fmla="val 183532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Ł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eba</a:t>
            </a:r>
          </a:p>
        </p:txBody>
      </p:sp>
      <p:sp>
        <p:nvSpPr>
          <p:cNvPr id="16407" name="AutoShape 29"/>
          <p:cNvSpPr>
            <a:spLocks noChangeArrowheads="1"/>
          </p:cNvSpPr>
          <p:nvPr/>
        </p:nvSpPr>
        <p:spPr bwMode="auto">
          <a:xfrm>
            <a:off x="3924300" y="3379788"/>
            <a:ext cx="1008063" cy="265112"/>
          </a:xfrm>
          <a:prstGeom prst="wedgeRoundRectCallout">
            <a:avLst>
              <a:gd name="adj1" fmla="val -1338"/>
              <a:gd name="adj2" fmla="val 183532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U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stka</a:t>
            </a:r>
          </a:p>
        </p:txBody>
      </p:sp>
      <p:sp>
        <p:nvSpPr>
          <p:cNvPr id="16408" name="AutoShape 30"/>
          <p:cNvSpPr>
            <a:spLocks noChangeArrowheads="1"/>
          </p:cNvSpPr>
          <p:nvPr/>
        </p:nvSpPr>
        <p:spPr bwMode="auto">
          <a:xfrm>
            <a:off x="2771775" y="3789363"/>
            <a:ext cx="1008063" cy="265112"/>
          </a:xfrm>
          <a:prstGeom prst="wedgeRoundRectCallout">
            <a:avLst>
              <a:gd name="adj1" fmla="val 41495"/>
              <a:gd name="adj2" fmla="val 183532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D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arłowo</a:t>
            </a:r>
          </a:p>
        </p:txBody>
      </p:sp>
      <p:sp>
        <p:nvSpPr>
          <p:cNvPr id="16409" name="AutoShape 31"/>
          <p:cNvSpPr>
            <a:spLocks noChangeArrowheads="1"/>
          </p:cNvSpPr>
          <p:nvPr/>
        </p:nvSpPr>
        <p:spPr bwMode="auto">
          <a:xfrm>
            <a:off x="2051050" y="4387850"/>
            <a:ext cx="1008063" cy="265113"/>
          </a:xfrm>
          <a:prstGeom prst="wedgeRoundRectCallout">
            <a:avLst>
              <a:gd name="adj1" fmla="val -1338"/>
              <a:gd name="adj2" fmla="val 183532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K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ołobrzeg</a:t>
            </a:r>
          </a:p>
        </p:txBody>
      </p:sp>
      <p:sp>
        <p:nvSpPr>
          <p:cNvPr id="16410" name="AutoShape 32"/>
          <p:cNvSpPr>
            <a:spLocks noChangeArrowheads="1"/>
          </p:cNvSpPr>
          <p:nvPr/>
        </p:nvSpPr>
        <p:spPr bwMode="auto">
          <a:xfrm>
            <a:off x="1116013" y="4076700"/>
            <a:ext cx="1008062" cy="265113"/>
          </a:xfrm>
          <a:prstGeom prst="wedgeRoundRectCallout">
            <a:avLst>
              <a:gd name="adj1" fmla="val 41495"/>
              <a:gd name="adj2" fmla="val 346407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M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rzeżyno</a:t>
            </a:r>
          </a:p>
        </p:txBody>
      </p:sp>
      <p:sp>
        <p:nvSpPr>
          <p:cNvPr id="246819" name="Text Box 35"/>
          <p:cNvSpPr txBox="1">
            <a:spLocks noChangeArrowheads="1"/>
          </p:cNvSpPr>
          <p:nvPr/>
        </p:nvSpPr>
        <p:spPr bwMode="auto">
          <a:xfrm>
            <a:off x="3563938" y="5445125"/>
            <a:ext cx="3147781" cy="29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CC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FFFFFF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altLang="pl-PL" sz="1400" b="1" dirty="0">
                <a:solidFill>
                  <a:schemeClr val="bg2"/>
                </a:solidFill>
                <a:latin typeface="Tahoma" pitchFamily="34" charset="0"/>
              </a:rPr>
              <a:t>- </a:t>
            </a:r>
            <a:r>
              <a:rPr lang="pl-PL" altLang="pl-PL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pl-PL" altLang="pl-PL" sz="1400" b="1" dirty="0">
                <a:solidFill>
                  <a:schemeClr val="bg2"/>
                </a:solidFill>
                <a:latin typeface="Tahoma" pitchFamily="34" charset="0"/>
              </a:rPr>
              <a:t>orskie przejścia graniczne (</a:t>
            </a:r>
            <a:r>
              <a:rPr lang="pl-PL" altLang="pl-PL" sz="1600" b="1" dirty="0">
                <a:solidFill>
                  <a:schemeClr val="bg2"/>
                </a:solidFill>
              </a:rPr>
              <a:t>17</a:t>
            </a:r>
            <a:r>
              <a:rPr lang="pl-PL" altLang="pl-PL" sz="1400" b="1" dirty="0">
                <a:solidFill>
                  <a:schemeClr val="bg2"/>
                </a:solidFill>
                <a:latin typeface="Tahoma" pitchFamily="34" charset="0"/>
              </a:rPr>
              <a:t>)</a:t>
            </a:r>
          </a:p>
        </p:txBody>
      </p:sp>
      <p:sp>
        <p:nvSpPr>
          <p:cNvPr id="16412" name="AutoShape 36"/>
          <p:cNvSpPr>
            <a:spLocks noChangeArrowheads="1"/>
          </p:cNvSpPr>
          <p:nvPr/>
        </p:nvSpPr>
        <p:spPr bwMode="auto">
          <a:xfrm>
            <a:off x="1042988" y="5949950"/>
            <a:ext cx="1079500" cy="493713"/>
          </a:xfrm>
          <a:prstGeom prst="wedgeRoundRectCallout">
            <a:avLst>
              <a:gd name="adj1" fmla="val -79264"/>
              <a:gd name="adj2" fmla="val -72509"/>
              <a:gd name="adj3" fmla="val 16667"/>
            </a:avLst>
          </a:prstGeom>
          <a:solidFill>
            <a:srgbClr val="008000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Ś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winoujście – Ahlbeck</a:t>
            </a:r>
          </a:p>
        </p:txBody>
      </p:sp>
      <p:sp>
        <p:nvSpPr>
          <p:cNvPr id="246821" name="Text Box 37"/>
          <p:cNvSpPr txBox="1">
            <a:spLocks noChangeArrowheads="1"/>
          </p:cNvSpPr>
          <p:nvPr/>
        </p:nvSpPr>
        <p:spPr bwMode="auto">
          <a:xfrm>
            <a:off x="3563938" y="5715000"/>
            <a:ext cx="3136559" cy="29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CC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FFFFFF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altLang="pl-PL" sz="1400" b="1" dirty="0">
                <a:solidFill>
                  <a:schemeClr val="bg2"/>
                </a:solidFill>
                <a:latin typeface="Tahoma" pitchFamily="34" charset="0"/>
              </a:rPr>
              <a:t>-</a:t>
            </a:r>
            <a:r>
              <a:rPr lang="pl-PL" altLang="pl-PL" sz="1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  <a:r>
              <a:rPr lang="pl-PL" altLang="pl-PL" sz="1400" b="1" dirty="0">
                <a:solidFill>
                  <a:schemeClr val="bg2"/>
                </a:solidFill>
                <a:latin typeface="Tahoma" pitchFamily="34" charset="0"/>
              </a:rPr>
              <a:t>rogowe przejście graniczne (</a:t>
            </a:r>
            <a:r>
              <a:rPr lang="pl-PL" altLang="pl-PL" sz="1600" b="1" dirty="0">
                <a:solidFill>
                  <a:schemeClr val="bg2"/>
                </a:solidFill>
              </a:rPr>
              <a:t>1</a:t>
            </a:r>
            <a:r>
              <a:rPr lang="pl-PL" altLang="pl-PL" sz="1400" b="1" dirty="0">
                <a:solidFill>
                  <a:schemeClr val="bg2"/>
                </a:solidFill>
                <a:latin typeface="Tahoma" pitchFamily="34" charset="0"/>
              </a:rPr>
              <a:t>)</a:t>
            </a:r>
          </a:p>
        </p:txBody>
      </p:sp>
      <p:sp>
        <p:nvSpPr>
          <p:cNvPr id="16414" name="AutoShape 38"/>
          <p:cNvSpPr>
            <a:spLocks noChangeArrowheads="1"/>
          </p:cNvSpPr>
          <p:nvPr/>
        </p:nvSpPr>
        <p:spPr bwMode="auto">
          <a:xfrm>
            <a:off x="5148263" y="4735513"/>
            <a:ext cx="1079500" cy="493712"/>
          </a:xfrm>
          <a:prstGeom prst="wedgeRoundRectCallout">
            <a:avLst>
              <a:gd name="adj1" fmla="val 107796"/>
              <a:gd name="adj2" fmla="val -67042"/>
              <a:gd name="adj3" fmla="val 16667"/>
            </a:avLst>
          </a:prstGeom>
          <a:solidFill>
            <a:srgbClr val="3366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G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dańsk – Rębiechowo</a:t>
            </a:r>
          </a:p>
        </p:txBody>
      </p:sp>
      <p:sp>
        <p:nvSpPr>
          <p:cNvPr id="246823" name="Text Box 39"/>
          <p:cNvSpPr txBox="1">
            <a:spLocks noChangeArrowheads="1"/>
          </p:cNvSpPr>
          <p:nvPr/>
        </p:nvSpPr>
        <p:spPr bwMode="auto">
          <a:xfrm>
            <a:off x="3563938" y="6073775"/>
            <a:ext cx="3083661" cy="29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CC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FFFFFF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altLang="pl-PL" sz="1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- </a:t>
            </a:r>
            <a:r>
              <a:rPr lang="pl-PL" altLang="pl-PL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pl-PL" altLang="pl-PL" sz="1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otnicze przejście graniczne (</a:t>
            </a:r>
            <a:r>
              <a:rPr lang="pl-PL" altLang="pl-PL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pl-PL" altLang="pl-PL" sz="1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)</a:t>
            </a:r>
          </a:p>
        </p:txBody>
      </p:sp>
      <p:pic>
        <p:nvPicPr>
          <p:cNvPr id="16416" name="Picture 40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28850" y="4903788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7" name="Picture 41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52813" y="4292600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8" name="Picture 42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40200" y="3895725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9" name="Picture 43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19925" y="3860800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0" name="Picture 45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59563" y="4076700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1" name="Picture 46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92900" y="4292600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2" name="Picture 47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08800" y="4437063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3" name="Picture 48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56550" y="5013325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4" name="Picture 49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05563" y="3357563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5" name="Picture 50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08800" y="3644900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6" name="Picture 51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24700" y="4581525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7" name="Picture 52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72450" y="4581525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8" name="Picture 53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48263" y="3463925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9" name="Picture 55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63713" y="5013325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0" name="Picture 56" descr="STATECZEK DUZ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06700" y="5413375"/>
            <a:ext cx="7239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1" name="Picture 57" descr="AUTKO DUZ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1775" y="5673725"/>
            <a:ext cx="723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2" name="Picture 58" descr="SAMOLOCIK DUZY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06700" y="5962650"/>
            <a:ext cx="7239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3" name="Picture 59" descr="SAMOLOCIK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59563" y="4508500"/>
            <a:ext cx="5429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4" name="Picture 60" descr="AUTKO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5288" y="5734050"/>
            <a:ext cx="5429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853" name="Text Box 69"/>
          <p:cNvSpPr txBox="1">
            <a:spLocks noChangeArrowheads="1"/>
          </p:cNvSpPr>
          <p:nvPr/>
        </p:nvSpPr>
        <p:spPr bwMode="auto">
          <a:xfrm>
            <a:off x="611188" y="0"/>
            <a:ext cx="787241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>
            <a:spAutoFit/>
          </a:bodyPr>
          <a:lstStyle/>
          <a:p>
            <a:pPr>
              <a:defRPr/>
            </a:pPr>
            <a:r>
              <a:rPr lang="pl-PL" altLang="pl-PL" sz="2400" b="1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PRZEJŚCIA GRANICZNE OBSŁUGIWANE PRZEZ FUNKCJONARIUSZY MOSG</a:t>
            </a:r>
            <a:r>
              <a:rPr lang="pl-PL" altLang="pl-PL" sz="2000" b="1">
                <a:latin typeface="Tahoma" pitchFamily="34" charset="0"/>
              </a:rPr>
              <a:t> </a:t>
            </a:r>
          </a:p>
        </p:txBody>
      </p:sp>
      <p:pic>
        <p:nvPicPr>
          <p:cNvPr id="16436" name="Picture 70" descr="NAPIS COPYRIGHT POINT 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855" name="Picture 71" descr="strzalka plastic 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8" name="Picture 72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9" name="Picture 73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0" name="Picture 74" descr="MENU GŁÓWNE JASNO">
            <a:hlinkClick r:id="rId22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1" name="Picture 75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2" name="Picture 76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3" name="Picture 77" descr="MENU STRUKTURA MOSG">
            <a:hlinkClick r:id="rId26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4" name="Picture 78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863" name="AutoShape 79">
            <a:hlinkClick r:id="rId29" action="ppaction://hlinksldjump" highlightClick="1">
              <a:snd r:embed="rId2" name="camera.wav"/>
            </a:hlinkClick>
          </p:cNvPr>
          <p:cNvSpPr>
            <a:spLocks noChangeArrowheads="1"/>
          </p:cNvSpPr>
          <p:nvPr/>
        </p:nvSpPr>
        <p:spPr bwMode="auto">
          <a:xfrm>
            <a:off x="7413625" y="392113"/>
            <a:ext cx="1366838" cy="228600"/>
          </a:xfrm>
          <a:prstGeom prst="actionButtonBlank">
            <a:avLst/>
          </a:prstGeom>
          <a:gradFill rotWithShape="0">
            <a:gsLst>
              <a:gs pos="0">
                <a:srgbClr val="DDDDDD"/>
              </a:gs>
              <a:gs pos="50000">
                <a:schemeClr val="bg1"/>
              </a:gs>
              <a:gs pos="100000">
                <a:srgbClr val="DDDDDD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pl-PL" altLang="pl-PL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PG KLIP</a:t>
            </a:r>
          </a:p>
        </p:txBody>
      </p:sp>
      <p:sp>
        <p:nvSpPr>
          <p:cNvPr id="16446" name="AutoShape 80"/>
          <p:cNvSpPr>
            <a:spLocks noChangeArrowheads="1"/>
          </p:cNvSpPr>
          <p:nvPr/>
        </p:nvSpPr>
        <p:spPr bwMode="auto">
          <a:xfrm>
            <a:off x="539750" y="3789363"/>
            <a:ext cx="1296988" cy="265112"/>
          </a:xfrm>
          <a:prstGeom prst="wedgeRoundRectCallout">
            <a:avLst>
              <a:gd name="adj1" fmla="val -30662"/>
              <a:gd name="adj2" fmla="val 663773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M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iędzyzdroje</a:t>
            </a:r>
          </a:p>
        </p:txBody>
      </p:sp>
      <p:pic>
        <p:nvPicPr>
          <p:cNvPr id="16447" name="Picture 81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1188" y="5589588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48" name="AutoShape 34"/>
          <p:cNvSpPr>
            <a:spLocks noChangeArrowheads="1"/>
          </p:cNvSpPr>
          <p:nvPr/>
        </p:nvSpPr>
        <p:spPr bwMode="auto">
          <a:xfrm>
            <a:off x="395288" y="4365625"/>
            <a:ext cx="1079500" cy="265113"/>
          </a:xfrm>
          <a:prstGeom prst="wedgeRoundRectCallout">
            <a:avLst>
              <a:gd name="adj1" fmla="val -31176"/>
              <a:gd name="adj2" fmla="val 427843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Ś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winoujście</a:t>
            </a:r>
          </a:p>
        </p:txBody>
      </p:sp>
      <p:pic>
        <p:nvPicPr>
          <p:cNvPr id="16449" name="Picture 44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7188" y="5553075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50" name="AutoShape 33"/>
          <p:cNvSpPr>
            <a:spLocks noChangeArrowheads="1"/>
          </p:cNvSpPr>
          <p:nvPr/>
        </p:nvSpPr>
        <p:spPr bwMode="auto">
          <a:xfrm>
            <a:off x="827088" y="4797425"/>
            <a:ext cx="1008062" cy="265113"/>
          </a:xfrm>
          <a:prstGeom prst="wedgeRoundRectCallout">
            <a:avLst>
              <a:gd name="adj1" fmla="val -1338"/>
              <a:gd name="adj2" fmla="val 183532"/>
              <a:gd name="adj3" fmla="val 16667"/>
            </a:avLst>
          </a:prstGeom>
          <a:solidFill>
            <a:srgbClr val="00CCCC"/>
          </a:solidFill>
          <a:ln w="127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lIns="18000" tIns="10800" rIns="18000" bIns="10800">
            <a:spAutoFit/>
          </a:bodyPr>
          <a:lstStyle/>
          <a:p>
            <a:r>
              <a:rPr lang="pl-PL" altLang="pl-PL" sz="1400" b="1">
                <a:solidFill>
                  <a:srgbClr val="FFFFFF"/>
                </a:solidFill>
                <a:latin typeface="Tahoma" pitchFamily="34" charset="0"/>
              </a:rPr>
              <a:t>D</a:t>
            </a:r>
            <a:r>
              <a:rPr lang="pl-PL" altLang="pl-PL" sz="1400">
                <a:solidFill>
                  <a:srgbClr val="FFFFFF"/>
                </a:solidFill>
                <a:latin typeface="Tahoma" pitchFamily="34" charset="0"/>
              </a:rPr>
              <a:t>ziwnów</a:t>
            </a:r>
          </a:p>
        </p:txBody>
      </p:sp>
      <p:pic>
        <p:nvPicPr>
          <p:cNvPr id="16451" name="Picture 54" descr="STATECZ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04888" y="5335588"/>
            <a:ext cx="5429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4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3150" name="Rectangle 14"/>
          <p:cNvSpPr>
            <a:spLocks noChangeArrowheads="1"/>
          </p:cNvSpPr>
          <p:nvPr/>
        </p:nvSpPr>
        <p:spPr bwMode="auto">
          <a:xfrm>
            <a:off x="4573588" y="3446463"/>
            <a:ext cx="4206875" cy="3017837"/>
          </a:xfrm>
          <a:prstGeom prst="rect">
            <a:avLst/>
          </a:prstGeom>
          <a:gradFill rotWithShape="1">
            <a:gsLst>
              <a:gs pos="0">
                <a:srgbClr val="66FFFF">
                  <a:gamma/>
                  <a:shade val="46275"/>
                  <a:invGamma/>
                </a:srgbClr>
              </a:gs>
              <a:gs pos="50000">
                <a:srgbClr val="66FFFF">
                  <a:alpha val="48000"/>
                </a:srgbClr>
              </a:gs>
              <a:gs pos="100000">
                <a:srgbClr val="66FFFF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rgbClr val="66FFFF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l-PL"/>
          </a:p>
        </p:txBody>
      </p:sp>
      <p:pic>
        <p:nvPicPr>
          <p:cNvPr id="17414" name="Picture 15" descr="DSCF83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1238" y="3525838"/>
            <a:ext cx="3840162" cy="2879725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</p:spPr>
      </p:pic>
      <p:sp>
        <p:nvSpPr>
          <p:cNvPr id="603143" name="Rectangle 7"/>
          <p:cNvSpPr>
            <a:spLocks noChangeArrowheads="1"/>
          </p:cNvSpPr>
          <p:nvPr/>
        </p:nvSpPr>
        <p:spPr bwMode="auto">
          <a:xfrm>
            <a:off x="395288" y="3448050"/>
            <a:ext cx="4178300" cy="3017838"/>
          </a:xfrm>
          <a:prstGeom prst="rect">
            <a:avLst/>
          </a:prstGeom>
          <a:gradFill rotWithShape="1">
            <a:gsLst>
              <a:gs pos="0">
                <a:srgbClr val="000099">
                  <a:gamma/>
                  <a:shade val="46275"/>
                  <a:invGamma/>
                </a:srgbClr>
              </a:gs>
              <a:gs pos="50000">
                <a:srgbClr val="000099">
                  <a:alpha val="48000"/>
                </a:srgbClr>
              </a:gs>
              <a:gs pos="100000">
                <a:srgbClr val="0000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rgbClr val="CC99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pl-PL"/>
          </a:p>
        </p:txBody>
      </p:sp>
      <p:pic>
        <p:nvPicPr>
          <p:cNvPr id="17418" name="Picture 8" descr="2R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" y="3525838"/>
            <a:ext cx="3840163" cy="2879725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</p:spPr>
      </p:pic>
      <p:sp>
        <p:nvSpPr>
          <p:cNvPr id="603146" name="Rectangle 10"/>
          <p:cNvSpPr>
            <a:spLocks noChangeArrowheads="1"/>
          </p:cNvSpPr>
          <p:nvPr/>
        </p:nvSpPr>
        <p:spPr bwMode="auto">
          <a:xfrm>
            <a:off x="395288" y="395288"/>
            <a:ext cx="4178300" cy="3017837"/>
          </a:xfrm>
          <a:prstGeom prst="rect">
            <a:avLst/>
          </a:prstGeom>
          <a:solidFill>
            <a:srgbClr val="0099FF">
              <a:alpha val="47842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7420" name="Picture 11" descr="1ŚWI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0" y="466725"/>
            <a:ext cx="3840163" cy="2879725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</p:spPr>
      </p:pic>
      <p:pic>
        <p:nvPicPr>
          <p:cNvPr id="603148" name="Picture 12" descr="PRZEJŚCIE AHLBECK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0" y="466725"/>
            <a:ext cx="3840163" cy="2879725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</p:spPr>
      </p:pic>
      <p:sp>
        <p:nvSpPr>
          <p:cNvPr id="603140" name="Rectangle 4"/>
          <p:cNvSpPr>
            <a:spLocks noChangeArrowheads="1"/>
          </p:cNvSpPr>
          <p:nvPr/>
        </p:nvSpPr>
        <p:spPr bwMode="auto">
          <a:xfrm>
            <a:off x="4573588" y="395288"/>
            <a:ext cx="4206875" cy="3017837"/>
          </a:xfrm>
          <a:prstGeom prst="rect">
            <a:avLst/>
          </a:prstGeom>
          <a:solidFill>
            <a:srgbClr val="3366CC">
              <a:alpha val="47842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7423" name="Picture 5" descr="1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21238" y="466725"/>
            <a:ext cx="3840162" cy="2879725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</p:spPr>
      </p:pic>
      <p:sp>
        <p:nvSpPr>
          <p:cNvPr id="603152" name="Rectangle 16"/>
          <p:cNvSpPr>
            <a:spLocks noChangeArrowheads="1"/>
          </p:cNvSpPr>
          <p:nvPr/>
        </p:nvSpPr>
        <p:spPr bwMode="auto">
          <a:xfrm>
            <a:off x="381000" y="0"/>
            <a:ext cx="8458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WYBRANE PRZEJŚCIA GRANICZNE MOSG</a:t>
            </a:r>
          </a:p>
        </p:txBody>
      </p:sp>
      <p:sp>
        <p:nvSpPr>
          <p:cNvPr id="603153" name="Rectangle 17"/>
          <p:cNvSpPr>
            <a:spLocks noChangeArrowheads="1"/>
          </p:cNvSpPr>
          <p:nvPr/>
        </p:nvSpPr>
        <p:spPr bwMode="auto">
          <a:xfrm rot="16200000">
            <a:off x="3199607" y="4855369"/>
            <a:ext cx="2960687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0099">
                    <a:alpha val="49001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</a:t>
            </a:r>
            <a:r>
              <a:rPr lang="pl-PL" altLang="pl-PL"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ORSKIE PG W GDAŃSKU</a:t>
            </a:r>
          </a:p>
        </p:txBody>
      </p:sp>
      <p:sp>
        <p:nvSpPr>
          <p:cNvPr id="603154" name="Rectangle 18"/>
          <p:cNvSpPr>
            <a:spLocks noChangeArrowheads="1"/>
          </p:cNvSpPr>
          <p:nvPr/>
        </p:nvSpPr>
        <p:spPr bwMode="auto">
          <a:xfrm rot="16200000">
            <a:off x="-978693" y="4847431"/>
            <a:ext cx="29606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0099">
                    <a:alpha val="49001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</a:t>
            </a:r>
            <a:r>
              <a:rPr lang="pl-PL" altLang="pl-PL"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OTNICZE PG W GDAŃSKU</a:t>
            </a:r>
          </a:p>
        </p:txBody>
      </p:sp>
      <p:sp>
        <p:nvSpPr>
          <p:cNvPr id="603155" name="Rectangle 19"/>
          <p:cNvSpPr>
            <a:spLocks noChangeArrowheads="1"/>
          </p:cNvSpPr>
          <p:nvPr/>
        </p:nvSpPr>
        <p:spPr bwMode="auto">
          <a:xfrm rot="16200000">
            <a:off x="-1167606" y="1810544"/>
            <a:ext cx="33131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0099">
                    <a:alpha val="49001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</a:t>
            </a:r>
            <a:r>
              <a:rPr lang="pl-PL" altLang="pl-PL"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ORSKIE/DROGOWE PG W ŚWINOUJŚCIU</a:t>
            </a:r>
          </a:p>
        </p:txBody>
      </p:sp>
      <p:sp>
        <p:nvSpPr>
          <p:cNvPr id="603156" name="Rectangle 20"/>
          <p:cNvSpPr>
            <a:spLocks noChangeArrowheads="1"/>
          </p:cNvSpPr>
          <p:nvPr/>
        </p:nvSpPr>
        <p:spPr bwMode="auto">
          <a:xfrm rot="16200000">
            <a:off x="3199607" y="1770856"/>
            <a:ext cx="29606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0099">
                    <a:alpha val="49001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</a:t>
            </a:r>
            <a:r>
              <a:rPr lang="pl-PL" altLang="pl-PL"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ORSKIE PG W GDYNI</a:t>
            </a:r>
          </a:p>
        </p:txBody>
      </p:sp>
      <p:pic>
        <p:nvPicPr>
          <p:cNvPr id="17429" name="Picture 21" descr="NAPIS COPYRIGHT POINT 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3158" name="Picture 22" descr="strzalka plastic 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1" name="Picture 23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2" name="Picture 30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3" name="Picture 31" descr="MENU GŁÓWNE JASNO">
            <a:hlinkClick r:id="rId13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4" name="Picture 32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5" name="Picture 33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6" name="Picture 34" descr="MENU STRUKTURA MOSG">
            <a:hlinkClick r:id="rId17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7" name="Picture 35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3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3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3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3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0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3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3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3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3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0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60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3146" grpId="0" animBg="1"/>
      <p:bldP spid="6031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7050" name="Rectangle 58"/>
          <p:cNvSpPr>
            <a:spLocks noChangeArrowheads="1"/>
          </p:cNvSpPr>
          <p:nvPr/>
        </p:nvSpPr>
        <p:spPr bwMode="auto">
          <a:xfrm>
            <a:off x="395288" y="3448050"/>
            <a:ext cx="8385175" cy="3017838"/>
          </a:xfrm>
          <a:prstGeom prst="rect">
            <a:avLst/>
          </a:prstGeom>
          <a:solidFill>
            <a:srgbClr val="0000CC">
              <a:alpha val="47842"/>
            </a:srgb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8436" name="Picture 26" descr="DSCF48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" y="3525838"/>
            <a:ext cx="3840163" cy="28781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8437" name="Picture 57" descr="Obraz1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5213" y="3525838"/>
            <a:ext cx="3840162" cy="2879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438" name="Picture 45" descr="NAPIS COPYRIGHT POINT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7038" name="Picture 46" descr="strzalka plastic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47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48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50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51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Picture 52" descr="MENU STRUKTURA MOSG">
            <a:hlinkClick r:id="rId12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5" name="Picture 53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7051" name="Rectangle 59"/>
          <p:cNvSpPr>
            <a:spLocks noChangeArrowheads="1"/>
          </p:cNvSpPr>
          <p:nvPr/>
        </p:nvSpPr>
        <p:spPr bwMode="auto">
          <a:xfrm>
            <a:off x="323850" y="0"/>
            <a:ext cx="84963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tIns="0" rIns="7200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ORGANIZACJA WSPÓŁDZIAŁANIA</a:t>
            </a:r>
          </a:p>
        </p:txBody>
      </p:sp>
      <p:pic>
        <p:nvPicPr>
          <p:cNvPr id="18447" name="Picture 69" descr="MENU GŁÓWNE JASNO">
            <a:hlinkClick r:id="rId15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48" name="Group 76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249" y="249"/>
            <a:chExt cx="5282" cy="1882"/>
          </a:xfrm>
        </p:grpSpPr>
        <p:grpSp>
          <p:nvGrpSpPr>
            <p:cNvPr id="18479" name="Group 72"/>
            <p:cNvGrpSpPr>
              <a:grpSpLocks/>
            </p:cNvGrpSpPr>
            <p:nvPr/>
          </p:nvGrpSpPr>
          <p:grpSpPr bwMode="auto">
            <a:xfrm>
              <a:off x="249" y="249"/>
              <a:ext cx="5282" cy="1882"/>
              <a:chOff x="180" y="4560"/>
              <a:chExt cx="5282" cy="1882"/>
            </a:xfrm>
          </p:grpSpPr>
          <p:sp>
            <p:nvSpPr>
              <p:cNvPr id="18481" name="Rectangle 73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8482" name="Picture 74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7062" name="Text Box 70"/>
            <p:cNvSpPr txBox="1">
              <a:spLocks noChangeArrowheads="1"/>
            </p:cNvSpPr>
            <p:nvPr/>
          </p:nvSpPr>
          <p:spPr bwMode="auto">
            <a:xfrm>
              <a:off x="317" y="294"/>
              <a:ext cx="5169" cy="18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7600" tIns="46800" rIns="57600" bIns="10800">
              <a:spAutoFit/>
            </a:bodyPr>
            <a:lstStyle/>
            <a:p>
              <a:pPr algn="l">
                <a:spcBef>
                  <a:spcPct val="15000"/>
                </a:spcBef>
                <a:defRPr/>
              </a:pP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M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orski Oddział Straży Granicznej w codziennej działalności służbowej </a:t>
              </a:r>
              <a:b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oraz w sytuacji zagrożenia współdziała na terenie trzech województw z:</a:t>
              </a:r>
            </a:p>
            <a:p>
              <a:pPr algn="l">
                <a:spcBef>
                  <a:spcPct val="15000"/>
                </a:spcBef>
                <a:defRPr/>
              </a:pPr>
              <a:r>
                <a:rPr lang="pl-PL" altLang="pl-PL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nstytucjami wojskowymi;</a:t>
              </a:r>
            </a:p>
            <a:p>
              <a:pPr algn="l">
                <a:spcBef>
                  <a:spcPct val="15000"/>
                </a:spcBef>
                <a:defRPr/>
              </a:pPr>
              <a:r>
                <a:rPr lang="pl-PL" altLang="pl-PL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rganami administracji morskiej;</a:t>
              </a:r>
            </a:p>
            <a:p>
              <a:pPr algn="l">
                <a:spcBef>
                  <a:spcPct val="15000"/>
                </a:spcBef>
                <a:defRPr/>
              </a:pPr>
              <a:r>
                <a:rPr lang="pl-PL" altLang="pl-PL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rganami administracji państwowej i samorządowej;</a:t>
              </a:r>
            </a:p>
            <a:p>
              <a:pPr algn="l">
                <a:spcBef>
                  <a:spcPct val="15000"/>
                </a:spcBef>
                <a:defRPr/>
              </a:pPr>
              <a:r>
                <a:rPr lang="pl-PL" altLang="pl-PL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S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łużbami porządkowo – ratowniczymi.</a:t>
              </a:r>
            </a:p>
            <a:p>
              <a:pPr algn="l">
                <a:spcBef>
                  <a:spcPct val="15000"/>
                </a:spcBef>
                <a:defRPr/>
              </a:pPr>
              <a:r>
                <a:rPr lang="pl-PL" altLang="pl-PL" sz="20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S</a:t>
              </a: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ystem łączności, ostrzegania, alarmowania i powiadamiania </a:t>
              </a:r>
              <a:b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czasie działania w sytuacjach zagrożenia funkcjonuje tak samo, </a:t>
              </a:r>
              <a:b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jak w codziennej działalności służbowej.</a:t>
              </a:r>
            </a:p>
          </p:txBody>
        </p:sp>
      </p:grpSp>
      <p:grpSp>
        <p:nvGrpSpPr>
          <p:cNvPr id="597102" name="Group 110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249" y="249"/>
            <a:chExt cx="5282" cy="1882"/>
          </a:xfrm>
        </p:grpSpPr>
        <p:sp>
          <p:nvSpPr>
            <p:cNvPr id="18451" name="Rectangle 79"/>
            <p:cNvSpPr>
              <a:spLocks noChangeArrowheads="1"/>
            </p:cNvSpPr>
            <p:nvPr/>
          </p:nvSpPr>
          <p:spPr bwMode="auto">
            <a:xfrm>
              <a:off x="249" y="249"/>
              <a:ext cx="5282" cy="1882"/>
            </a:xfrm>
            <a:prstGeom prst="rect">
              <a:avLst/>
            </a:prstGeom>
            <a:gradFill rotWithShape="1">
              <a:gsLst>
                <a:gs pos="0">
                  <a:srgbClr val="00005E"/>
                </a:gs>
                <a:gs pos="50000">
                  <a:srgbClr val="0000CC"/>
                </a:gs>
                <a:gs pos="100000">
                  <a:srgbClr val="00005E"/>
                </a:gs>
              </a:gsLst>
              <a:lin ang="540000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grpSp>
          <p:nvGrpSpPr>
            <p:cNvPr id="18452" name="Group 82"/>
            <p:cNvGrpSpPr>
              <a:grpSpLocks/>
            </p:cNvGrpSpPr>
            <p:nvPr/>
          </p:nvGrpSpPr>
          <p:grpSpPr bwMode="auto">
            <a:xfrm>
              <a:off x="612" y="272"/>
              <a:ext cx="4534" cy="1814"/>
              <a:chOff x="68" y="412"/>
              <a:chExt cx="5624" cy="3835"/>
            </a:xfrm>
          </p:grpSpPr>
          <p:sp>
            <p:nvSpPr>
              <p:cNvPr id="18454" name="AutoShape 83"/>
              <p:cNvSpPr>
                <a:spLocks noChangeAspect="1" noChangeArrowheads="1"/>
              </p:cNvSpPr>
              <p:nvPr/>
            </p:nvSpPr>
            <p:spPr bwMode="auto">
              <a:xfrm>
                <a:off x="1066" y="412"/>
                <a:ext cx="3628" cy="43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002F76"/>
                  </a:gs>
                  <a:gs pos="50000">
                    <a:srgbClr val="0066FF"/>
                  </a:gs>
                  <a:gs pos="100000">
                    <a:srgbClr val="002F76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eaLnBrk="0" hangingPunct="0"/>
                <a:r>
                  <a:rPr lang="pl-PL" altLang="pl-PL" sz="1600" b="1">
                    <a:solidFill>
                      <a:schemeClr val="folHlink"/>
                    </a:solidFill>
                  </a:rPr>
                  <a:t>Morski Oddział Straży Granicznej</a:t>
                </a:r>
              </a:p>
            </p:txBody>
          </p:sp>
          <p:sp>
            <p:nvSpPr>
              <p:cNvPr id="18455" name="AutoShape 84"/>
              <p:cNvSpPr>
                <a:spLocks noChangeArrowheads="1"/>
              </p:cNvSpPr>
              <p:nvPr/>
            </p:nvSpPr>
            <p:spPr bwMode="auto">
              <a:xfrm>
                <a:off x="2911" y="900"/>
                <a:ext cx="1360" cy="45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472F18"/>
                  </a:gs>
                  <a:gs pos="50000">
                    <a:srgbClr val="996633"/>
                  </a:gs>
                  <a:gs pos="100000">
                    <a:srgbClr val="472F18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900" b="1">
                    <a:solidFill>
                      <a:srgbClr val="FFFF66"/>
                    </a:solidFill>
                  </a:rPr>
                  <a:t> ORGANY ADMINISTRACJI PAŃSTWOWEJ </a:t>
                </a:r>
                <a:br>
                  <a:rPr lang="pl-PL" altLang="pl-PL" sz="900" b="1">
                    <a:solidFill>
                      <a:srgbClr val="FFFF66"/>
                    </a:solidFill>
                  </a:rPr>
                </a:br>
                <a:r>
                  <a:rPr lang="pl-PL" altLang="pl-PL" sz="900" b="1">
                    <a:solidFill>
                      <a:srgbClr val="FFFF66"/>
                    </a:solidFill>
                  </a:rPr>
                  <a:t>I SAMORZĄDOWEJ</a:t>
                </a:r>
              </a:p>
            </p:txBody>
          </p:sp>
          <p:sp>
            <p:nvSpPr>
              <p:cNvPr id="18456" name="AutoShape 85"/>
              <p:cNvSpPr>
                <a:spLocks noChangeArrowheads="1"/>
              </p:cNvSpPr>
              <p:nvPr/>
            </p:nvSpPr>
            <p:spPr bwMode="auto">
              <a:xfrm>
                <a:off x="1489" y="900"/>
                <a:ext cx="1361" cy="45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000047"/>
                  </a:gs>
                  <a:gs pos="50000">
                    <a:srgbClr val="000099"/>
                  </a:gs>
                  <a:gs pos="100000">
                    <a:srgbClr val="000047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900" b="1">
                    <a:solidFill>
                      <a:srgbClr val="FFFF66"/>
                    </a:solidFill>
                  </a:rPr>
                  <a:t>ORGANY ADMINISTRACJI MORSKIEJ</a:t>
                </a:r>
              </a:p>
            </p:txBody>
          </p:sp>
          <p:sp>
            <p:nvSpPr>
              <p:cNvPr id="18457" name="AutoShape 86"/>
              <p:cNvSpPr>
                <a:spLocks noChangeArrowheads="1"/>
              </p:cNvSpPr>
              <p:nvPr/>
            </p:nvSpPr>
            <p:spPr bwMode="auto">
              <a:xfrm>
                <a:off x="68" y="901"/>
                <a:ext cx="1360" cy="450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1800"/>
                  </a:gs>
                  <a:gs pos="50000">
                    <a:srgbClr val="003300"/>
                  </a:gs>
                  <a:gs pos="100000">
                    <a:srgbClr val="0018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900" b="1">
                    <a:solidFill>
                      <a:srgbClr val="FFFF66"/>
                    </a:solidFill>
                  </a:rPr>
                  <a:t>INSTYTUCJE</a:t>
                </a:r>
              </a:p>
              <a:p>
                <a:r>
                  <a:rPr lang="pl-PL" altLang="pl-PL" sz="900" b="1">
                    <a:solidFill>
                      <a:srgbClr val="FFFF66"/>
                    </a:solidFill>
                  </a:rPr>
                  <a:t>WOJSKOWE</a:t>
                </a:r>
              </a:p>
            </p:txBody>
          </p:sp>
          <p:sp>
            <p:nvSpPr>
              <p:cNvPr id="18458" name="AutoShape 87"/>
              <p:cNvSpPr>
                <a:spLocks noChangeArrowheads="1"/>
              </p:cNvSpPr>
              <p:nvPr/>
            </p:nvSpPr>
            <p:spPr bwMode="auto">
              <a:xfrm>
                <a:off x="4332" y="900"/>
                <a:ext cx="1360" cy="45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471800"/>
                  </a:gs>
                  <a:gs pos="50000">
                    <a:srgbClr val="993300"/>
                  </a:gs>
                  <a:gs pos="100000">
                    <a:srgbClr val="4718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900" b="1">
                    <a:solidFill>
                      <a:srgbClr val="FFFF66"/>
                    </a:solidFill>
                  </a:rPr>
                  <a:t> SŁUŻBY PORZĄDKOWO</a:t>
                </a:r>
              </a:p>
              <a:p>
                <a:pPr eaLnBrk="0" hangingPunct="0"/>
                <a:r>
                  <a:rPr lang="pl-PL" altLang="pl-PL" sz="900" b="1">
                    <a:solidFill>
                      <a:srgbClr val="FFFF66"/>
                    </a:solidFill>
                  </a:rPr>
                  <a:t>- RATOWNICZE</a:t>
                </a:r>
              </a:p>
            </p:txBody>
          </p:sp>
          <p:sp>
            <p:nvSpPr>
              <p:cNvPr id="18459" name="AutoShape 88"/>
              <p:cNvSpPr>
                <a:spLocks noChangeArrowheads="1"/>
              </p:cNvSpPr>
              <p:nvPr/>
            </p:nvSpPr>
            <p:spPr bwMode="auto">
              <a:xfrm>
                <a:off x="68" y="1389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SD WSzW GDAŃSK</a:t>
                </a:r>
              </a:p>
            </p:txBody>
          </p:sp>
          <p:sp>
            <p:nvSpPr>
              <p:cNvPr id="18460" name="AutoShape 89"/>
              <p:cNvSpPr>
                <a:spLocks noChangeArrowheads="1"/>
              </p:cNvSpPr>
              <p:nvPr/>
            </p:nvSpPr>
            <p:spPr bwMode="auto">
              <a:xfrm>
                <a:off x="68" y="1752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SD MW RP GDYNIA</a:t>
                </a:r>
              </a:p>
            </p:txBody>
          </p:sp>
          <p:sp>
            <p:nvSpPr>
              <p:cNvPr id="18461" name="AutoShape 90"/>
              <p:cNvSpPr>
                <a:spLocks noChangeArrowheads="1"/>
              </p:cNvSpPr>
              <p:nvPr/>
            </p:nvSpPr>
            <p:spPr bwMode="auto">
              <a:xfrm>
                <a:off x="68" y="2115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SD 21 ODN</a:t>
                </a:r>
              </a:p>
              <a:p>
                <a:r>
                  <a:rPr lang="pl-PL" altLang="pl-PL" sz="800" b="1"/>
                  <a:t>SD 22 ODN</a:t>
                </a:r>
              </a:p>
            </p:txBody>
          </p:sp>
          <p:sp>
            <p:nvSpPr>
              <p:cNvPr id="18462" name="AutoShape 91"/>
              <p:cNvSpPr>
                <a:spLocks noChangeArrowheads="1"/>
              </p:cNvSpPr>
              <p:nvPr/>
            </p:nvSpPr>
            <p:spPr bwMode="auto">
              <a:xfrm>
                <a:off x="68" y="2478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SD WSI</a:t>
                </a:r>
              </a:p>
            </p:txBody>
          </p:sp>
          <p:sp>
            <p:nvSpPr>
              <p:cNvPr id="18463" name="AutoShape 92"/>
              <p:cNvSpPr>
                <a:spLocks noChangeArrowheads="1"/>
              </p:cNvSpPr>
              <p:nvPr/>
            </p:nvSpPr>
            <p:spPr bwMode="auto">
              <a:xfrm>
                <a:off x="68" y="2841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SD ŻW</a:t>
                </a:r>
              </a:p>
            </p:txBody>
          </p:sp>
          <p:sp>
            <p:nvSpPr>
              <p:cNvPr id="18464" name="AutoShape 93"/>
              <p:cNvSpPr>
                <a:spLocks noChangeArrowheads="1"/>
              </p:cNvSpPr>
              <p:nvPr/>
            </p:nvSpPr>
            <p:spPr bwMode="auto">
              <a:xfrm>
                <a:off x="68" y="3204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SD WKU</a:t>
                </a:r>
              </a:p>
            </p:txBody>
          </p:sp>
          <p:sp>
            <p:nvSpPr>
              <p:cNvPr id="18465" name="AutoShape 94"/>
              <p:cNvSpPr>
                <a:spLocks noChangeArrowheads="1"/>
              </p:cNvSpPr>
              <p:nvPr/>
            </p:nvSpPr>
            <p:spPr bwMode="auto">
              <a:xfrm>
                <a:off x="68" y="3567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KOMENDA GARNIZONU GDYNIA</a:t>
                </a:r>
              </a:p>
            </p:txBody>
          </p:sp>
          <p:sp>
            <p:nvSpPr>
              <p:cNvPr id="18466" name="AutoShape 95"/>
              <p:cNvSpPr>
                <a:spLocks noChangeArrowheads="1"/>
              </p:cNvSpPr>
              <p:nvPr/>
            </p:nvSpPr>
            <p:spPr bwMode="auto">
              <a:xfrm>
                <a:off x="68" y="3929"/>
                <a:ext cx="1361" cy="318"/>
              </a:xfrm>
              <a:prstGeom prst="roundRect">
                <a:avLst>
                  <a:gd name="adj" fmla="val 14000"/>
                </a:avLst>
              </a:pr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0" tIns="10800" rIns="0" bIns="10800" anchor="ctr"/>
              <a:lstStyle/>
              <a:p>
                <a:r>
                  <a:rPr lang="pl-PL" altLang="pl-PL" sz="800" b="1"/>
                  <a:t>KOMENDA GARNIZONU</a:t>
                </a:r>
              </a:p>
              <a:p>
                <a:r>
                  <a:rPr lang="pl-PL" altLang="pl-PL" sz="800" b="1"/>
                  <a:t>GDAŃSK</a:t>
                </a:r>
              </a:p>
            </p:txBody>
          </p:sp>
          <p:sp>
            <p:nvSpPr>
              <p:cNvPr id="597088" name="AutoShape 96"/>
              <p:cNvSpPr>
                <a:spLocks noChangeArrowheads="1"/>
              </p:cNvSpPr>
              <p:nvPr/>
            </p:nvSpPr>
            <p:spPr bwMode="auto">
              <a:xfrm>
                <a:off x="1490" y="3566"/>
                <a:ext cx="1361" cy="681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/>
                  </a:gs>
                  <a:gs pos="50000">
                    <a:schemeClr val="bg1">
                      <a:gamma/>
                      <a:shade val="46275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>
                    <a:solidFill>
                      <a:schemeClr val="tx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eaLnBrk="0" hangingPunct="0">
                  <a:defRPr/>
                </a:pPr>
                <a:r>
                  <a:rPr lang="pl-PL" altLang="pl-PL" sz="800" b="1"/>
                  <a:t>MORSKA SŁUŻBA POSZUKIWANIA</a:t>
                </a:r>
              </a:p>
              <a:p>
                <a:pPr eaLnBrk="0" hangingPunct="0">
                  <a:defRPr/>
                </a:pPr>
                <a:r>
                  <a:rPr lang="pl-PL" altLang="pl-PL" sz="800" b="1"/>
                  <a:t>I RATOWNICTWA</a:t>
                </a:r>
              </a:p>
            </p:txBody>
          </p:sp>
          <p:sp>
            <p:nvSpPr>
              <p:cNvPr id="597089" name="AutoShape 97"/>
              <p:cNvSpPr>
                <a:spLocks noChangeArrowheads="1"/>
              </p:cNvSpPr>
              <p:nvPr/>
            </p:nvSpPr>
            <p:spPr bwMode="auto">
              <a:xfrm>
                <a:off x="1490" y="1389"/>
                <a:ext cx="1361" cy="681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/>
                  </a:gs>
                  <a:gs pos="50000">
                    <a:schemeClr val="bg1">
                      <a:gamma/>
                      <a:shade val="46275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>
                    <a:solidFill>
                      <a:schemeClr val="tx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eaLnBrk="0" hangingPunct="0">
                  <a:defRPr/>
                </a:pPr>
                <a:r>
                  <a:rPr lang="pl-PL" altLang="pl-PL" sz="800" b="1"/>
                  <a:t>URZĄD MORSKI</a:t>
                </a:r>
              </a:p>
              <a:p>
                <a:pPr eaLnBrk="0" hangingPunct="0">
                  <a:defRPr/>
                </a:pPr>
                <a:r>
                  <a:rPr lang="pl-PL" altLang="pl-PL" sz="800" b="1"/>
                  <a:t>GDYNIA</a:t>
                </a:r>
              </a:p>
            </p:txBody>
          </p:sp>
          <p:sp>
            <p:nvSpPr>
              <p:cNvPr id="597090" name="AutoShape 98"/>
              <p:cNvSpPr>
                <a:spLocks noChangeArrowheads="1"/>
              </p:cNvSpPr>
              <p:nvPr/>
            </p:nvSpPr>
            <p:spPr bwMode="auto">
              <a:xfrm>
                <a:off x="1490" y="2116"/>
                <a:ext cx="1361" cy="679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/>
                  </a:gs>
                  <a:gs pos="50000">
                    <a:schemeClr val="bg1">
                      <a:gamma/>
                      <a:shade val="46275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>
                    <a:solidFill>
                      <a:schemeClr val="tx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eaLnBrk="0" hangingPunct="0">
                  <a:defRPr/>
                </a:pPr>
                <a:r>
                  <a:rPr lang="pl-PL" altLang="pl-PL" sz="800" b="1"/>
                  <a:t>URZĄD MORSKI</a:t>
                </a:r>
              </a:p>
              <a:p>
                <a:pPr eaLnBrk="0" hangingPunct="0">
                  <a:defRPr/>
                </a:pPr>
                <a:r>
                  <a:rPr lang="pl-PL" altLang="pl-PL" sz="800" b="1"/>
                  <a:t>SŁUPSK</a:t>
                </a:r>
              </a:p>
            </p:txBody>
          </p:sp>
          <p:sp>
            <p:nvSpPr>
              <p:cNvPr id="597091" name="AutoShape 99"/>
              <p:cNvSpPr>
                <a:spLocks noChangeArrowheads="1"/>
              </p:cNvSpPr>
              <p:nvPr/>
            </p:nvSpPr>
            <p:spPr bwMode="auto">
              <a:xfrm>
                <a:off x="1490" y="2839"/>
                <a:ext cx="1361" cy="681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chemeClr val="bg1"/>
                  </a:gs>
                  <a:gs pos="50000">
                    <a:schemeClr val="bg1">
                      <a:gamma/>
                      <a:shade val="46275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8100">
                    <a:solidFill>
                      <a:schemeClr val="tx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eaLnBrk="0" hangingPunct="0">
                  <a:defRPr/>
                </a:pPr>
                <a:r>
                  <a:rPr lang="pl-PL" altLang="pl-PL" sz="800" b="1"/>
                  <a:t>URZĄD MORSKI</a:t>
                </a:r>
              </a:p>
              <a:p>
                <a:pPr eaLnBrk="0" hangingPunct="0">
                  <a:defRPr/>
                </a:pPr>
                <a:r>
                  <a:rPr lang="pl-PL" altLang="pl-PL" sz="800" b="1"/>
                  <a:t>SZCZECIN</a:t>
                </a:r>
              </a:p>
            </p:txBody>
          </p:sp>
          <p:sp>
            <p:nvSpPr>
              <p:cNvPr id="18471" name="AutoShape 100"/>
              <p:cNvSpPr>
                <a:spLocks noChangeArrowheads="1"/>
              </p:cNvSpPr>
              <p:nvPr/>
            </p:nvSpPr>
            <p:spPr bwMode="auto">
              <a:xfrm>
                <a:off x="2911" y="1389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CC9900"/>
                  </a:gs>
                  <a:gs pos="50000">
                    <a:srgbClr val="5E4700"/>
                  </a:gs>
                  <a:gs pos="100000">
                    <a:srgbClr val="CC99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/>
                  <a:t> </a:t>
                </a:r>
                <a:r>
                  <a:rPr lang="pl-PL" altLang="pl-PL" sz="800" b="1"/>
                  <a:t>CZK i OL</a:t>
                </a:r>
              </a:p>
              <a:p>
                <a:pPr eaLnBrk="0" hangingPunct="0"/>
                <a:r>
                  <a:rPr lang="pl-PL" altLang="pl-PL" sz="800" b="1"/>
                  <a:t>POMORSKIEGO URZĘDU WOJEWÓDZKIEGO GDAŃSK</a:t>
                </a:r>
              </a:p>
            </p:txBody>
          </p:sp>
          <p:sp>
            <p:nvSpPr>
              <p:cNvPr id="18472" name="AutoShape 101"/>
              <p:cNvSpPr>
                <a:spLocks noChangeArrowheads="1"/>
              </p:cNvSpPr>
              <p:nvPr/>
            </p:nvSpPr>
            <p:spPr bwMode="auto">
              <a:xfrm>
                <a:off x="2911" y="2115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CC9900"/>
                  </a:gs>
                  <a:gs pos="50000">
                    <a:srgbClr val="5E4700"/>
                  </a:gs>
                  <a:gs pos="100000">
                    <a:srgbClr val="CC99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 b="1"/>
                  <a:t> WYDZIAŁY ZK URZĘDÓW</a:t>
                </a:r>
              </a:p>
              <a:p>
                <a:pPr eaLnBrk="0" hangingPunct="0"/>
                <a:r>
                  <a:rPr lang="pl-PL" altLang="pl-PL" sz="800" b="1"/>
                  <a:t>MIEJSKICH</a:t>
                </a:r>
              </a:p>
            </p:txBody>
          </p:sp>
          <p:sp>
            <p:nvSpPr>
              <p:cNvPr id="18473" name="AutoShape 102"/>
              <p:cNvSpPr>
                <a:spLocks noChangeArrowheads="1"/>
              </p:cNvSpPr>
              <p:nvPr/>
            </p:nvSpPr>
            <p:spPr bwMode="auto">
              <a:xfrm>
                <a:off x="2911" y="2840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CC9900"/>
                  </a:gs>
                  <a:gs pos="50000">
                    <a:srgbClr val="5E4700"/>
                  </a:gs>
                  <a:gs pos="100000">
                    <a:srgbClr val="CC99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 b="1"/>
                  <a:t>WYDZIAŁY ZK URZĘDÓW POWIATOWYCH</a:t>
                </a:r>
              </a:p>
            </p:txBody>
          </p:sp>
          <p:sp>
            <p:nvSpPr>
              <p:cNvPr id="18474" name="AutoShape 103"/>
              <p:cNvSpPr>
                <a:spLocks noChangeArrowheads="1"/>
              </p:cNvSpPr>
              <p:nvPr/>
            </p:nvSpPr>
            <p:spPr bwMode="auto">
              <a:xfrm>
                <a:off x="2911" y="3566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CC9900"/>
                  </a:gs>
                  <a:gs pos="50000">
                    <a:srgbClr val="5E4700"/>
                  </a:gs>
                  <a:gs pos="100000">
                    <a:srgbClr val="CC99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/>
                  <a:t> </a:t>
                </a:r>
                <a:r>
                  <a:rPr lang="pl-PL" altLang="pl-PL" sz="800" b="1"/>
                  <a:t>DZIAŁY ZK</a:t>
                </a:r>
              </a:p>
              <a:p>
                <a:pPr eaLnBrk="0" hangingPunct="0"/>
                <a:r>
                  <a:rPr lang="pl-PL" altLang="pl-PL" sz="800" b="1"/>
                  <a:t>URZĘDÓW GMIN</a:t>
                </a:r>
              </a:p>
            </p:txBody>
          </p:sp>
          <p:sp>
            <p:nvSpPr>
              <p:cNvPr id="18475" name="AutoShape 104"/>
              <p:cNvSpPr>
                <a:spLocks noChangeArrowheads="1"/>
              </p:cNvSpPr>
              <p:nvPr/>
            </p:nvSpPr>
            <p:spPr bwMode="auto">
              <a:xfrm>
                <a:off x="4332" y="1389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0000"/>
                  </a:gs>
                  <a:gs pos="5000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/>
                  <a:t> </a:t>
                </a:r>
                <a:r>
                  <a:rPr lang="pl-PL" altLang="pl-PL" sz="800" b="1"/>
                  <a:t>WOJEWÓDZKIE STANOWISKO KOORDYNACJI</a:t>
                </a:r>
              </a:p>
              <a:p>
                <a:pPr eaLnBrk="0" hangingPunct="0"/>
                <a:r>
                  <a:rPr lang="pl-PL" altLang="pl-PL" sz="800" b="1"/>
                  <a:t>I RATOWNICTWA</a:t>
                </a:r>
              </a:p>
              <a:p>
                <a:pPr eaLnBrk="0" hangingPunct="0"/>
                <a:r>
                  <a:rPr lang="pl-PL" altLang="pl-PL" sz="800" b="1"/>
                  <a:t>PSP GDAŃSK</a:t>
                </a:r>
              </a:p>
            </p:txBody>
          </p:sp>
          <p:sp>
            <p:nvSpPr>
              <p:cNvPr id="18476" name="AutoShape 105"/>
              <p:cNvSpPr>
                <a:spLocks noChangeArrowheads="1"/>
              </p:cNvSpPr>
              <p:nvPr/>
            </p:nvSpPr>
            <p:spPr bwMode="auto">
              <a:xfrm>
                <a:off x="4332" y="2115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0000"/>
                  </a:gs>
                  <a:gs pos="5000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/>
                  <a:t> </a:t>
                </a:r>
                <a:r>
                  <a:rPr lang="pl-PL" altLang="pl-PL" sz="800" b="1"/>
                  <a:t>CENTRUM KOORDYNACJI</a:t>
                </a:r>
              </a:p>
              <a:p>
                <a:pPr eaLnBrk="0" hangingPunct="0"/>
                <a:r>
                  <a:rPr lang="pl-PL" altLang="pl-PL" sz="800" b="1"/>
                  <a:t>KWP GDAŃSK</a:t>
                </a:r>
              </a:p>
            </p:txBody>
          </p:sp>
          <p:sp>
            <p:nvSpPr>
              <p:cNvPr id="18477" name="AutoShape 106"/>
              <p:cNvSpPr>
                <a:spLocks noChangeArrowheads="1"/>
              </p:cNvSpPr>
              <p:nvPr/>
            </p:nvSpPr>
            <p:spPr bwMode="auto">
              <a:xfrm>
                <a:off x="4332" y="2840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0000"/>
                  </a:gs>
                  <a:gs pos="5000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 b="1"/>
                  <a:t> KOMENDA</a:t>
                </a:r>
              </a:p>
              <a:p>
                <a:pPr eaLnBrk="0" hangingPunct="0"/>
                <a:r>
                  <a:rPr lang="pl-PL" altLang="pl-PL" sz="800" b="1"/>
                  <a:t>POWIATOWA</a:t>
                </a:r>
              </a:p>
              <a:p>
                <a:pPr eaLnBrk="0" hangingPunct="0"/>
                <a:r>
                  <a:rPr lang="pl-PL" altLang="pl-PL" sz="800" b="1"/>
                  <a:t>POLICJI</a:t>
                </a:r>
              </a:p>
            </p:txBody>
          </p:sp>
          <p:sp>
            <p:nvSpPr>
              <p:cNvPr id="18478" name="AutoShape 107"/>
              <p:cNvSpPr>
                <a:spLocks noChangeArrowheads="1"/>
              </p:cNvSpPr>
              <p:nvPr/>
            </p:nvSpPr>
            <p:spPr bwMode="auto">
              <a:xfrm>
                <a:off x="4332" y="3566"/>
                <a:ext cx="1360" cy="680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0000"/>
                  </a:gs>
                  <a:gs pos="5000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lIns="18000" tIns="10800" rIns="18000" bIns="10800" anchor="ctr"/>
              <a:lstStyle/>
              <a:p>
                <a:pPr eaLnBrk="0" hangingPunct="0"/>
                <a:r>
                  <a:rPr lang="pl-PL" altLang="pl-PL" sz="800" b="1"/>
                  <a:t>KOMENDA MIEJSKA POLICJI</a:t>
                </a:r>
              </a:p>
            </p:txBody>
          </p:sp>
        </p:grpSp>
        <p:sp>
          <p:nvSpPr>
            <p:cNvPr id="597100" name="Rectangle 108"/>
            <p:cNvSpPr>
              <a:spLocks noChangeArrowheads="1"/>
            </p:cNvSpPr>
            <p:nvPr/>
          </p:nvSpPr>
          <p:spPr bwMode="auto">
            <a:xfrm rot="16200000">
              <a:off x="-384" y="1117"/>
              <a:ext cx="176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33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l-PL" altLang="pl-PL" sz="1400" b="1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S</a:t>
              </a:r>
              <a:r>
                <a:rPr lang="pl-PL" altLang="pl-PL" sz="14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CHEMAT PRZYKŁADOWY</a:t>
              </a:r>
            </a:p>
          </p:txBody>
        </p:sp>
      </p:grpSp>
      <p:sp>
        <p:nvSpPr>
          <p:cNvPr id="597101" name="AutoShape 109">
            <a:hlinkClick r:id="rId17" action="ppaction://hlinksldjump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101013" y="2420938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50000">
                <a:srgbClr val="282800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7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7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597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97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97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050" grpId="0" animBg="1"/>
      <p:bldP spid="59710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947" name="Rectangle 3"/>
          <p:cNvSpPr>
            <a:spLocks noChangeArrowheads="1"/>
          </p:cNvSpPr>
          <p:nvPr/>
        </p:nvSpPr>
        <p:spPr bwMode="auto">
          <a:xfrm>
            <a:off x="395288" y="3448050"/>
            <a:ext cx="8385175" cy="3017838"/>
          </a:xfrm>
          <a:prstGeom prst="rect">
            <a:avLst/>
          </a:prstGeom>
          <a:solidFill>
            <a:srgbClr val="0000CC">
              <a:alpha val="47842"/>
            </a:srgb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9460" name="Picture 8" descr="DSCF3646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" y="3525838"/>
            <a:ext cx="3843338" cy="2879725"/>
          </a:xfrm>
          <a:prstGeom prst="rect">
            <a:avLst/>
          </a:prstGeom>
          <a:noFill/>
          <a:ln w="9525">
            <a:solidFill>
              <a:srgbClr val="3399FF"/>
            </a:solidFill>
            <a:miter lim="800000"/>
            <a:headEnd/>
            <a:tailEnd/>
          </a:ln>
        </p:spPr>
      </p:pic>
      <p:pic>
        <p:nvPicPr>
          <p:cNvPr id="19461" name="Picture 7" descr="DSCF46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5213" y="3525838"/>
            <a:ext cx="3843337" cy="2879725"/>
          </a:xfrm>
          <a:prstGeom prst="rect">
            <a:avLst/>
          </a:prstGeom>
          <a:noFill/>
          <a:ln w="9525">
            <a:solidFill>
              <a:srgbClr val="3399FF"/>
            </a:solidFill>
            <a:miter lim="800000"/>
            <a:headEnd/>
            <a:tailEnd/>
          </a:ln>
        </p:spPr>
      </p:pic>
      <p:sp>
        <p:nvSpPr>
          <p:cNvPr id="594948" name="Rectangle 4"/>
          <p:cNvSpPr>
            <a:spLocks noChangeArrowheads="1"/>
          </p:cNvSpPr>
          <p:nvPr/>
        </p:nvSpPr>
        <p:spPr bwMode="auto">
          <a:xfrm>
            <a:off x="0" y="0"/>
            <a:ext cx="91440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tIns="0" rIns="7200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2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GŁÓWNE ZAGROŻENIA WYSTĘPUJĄCE NA GRANICY MORSKIEJ</a:t>
            </a:r>
          </a:p>
        </p:txBody>
      </p:sp>
      <p:pic>
        <p:nvPicPr>
          <p:cNvPr id="19463" name="Picture 9" descr="NAPIS COPYRIGHT POINT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954" name="Picture 10" descr="strzalka plastic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1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2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4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5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16" descr="MENU STRUKTURA MOSG">
            <a:hlinkClick r:id="rId12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7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71" name="Group 96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527" name="Group 97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29" name="Rectangle 98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30" name="Picture 99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44" name="Text Box 100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57188" indent="-271463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36575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FontTx/>
                <a:buBlip>
                  <a:blip r:embed="rId15"/>
                </a:buBlip>
                <a:defRPr/>
              </a:pP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organizowany, o charakterze międzynarodowym, przemyt narkotyków do Polski;</a:t>
              </a:r>
            </a:p>
            <a:p>
              <a:pPr eaLnBrk="1" hangingPunct="1">
                <a:spcBef>
                  <a:spcPct val="20000"/>
                </a:spcBef>
                <a:buFontTx/>
                <a:buBlip>
                  <a:blip r:embed="rId15"/>
                </a:buBlip>
                <a:defRPr/>
              </a:pP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</a:t>
              </a: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ielegalna migracja obywateli państw afrykańskich </a:t>
              </a:r>
              <a:b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azjatyckich oraz Wspólnoty Niepodległych Państw przez terytorium Rzeczypospolitej Polskiej </a:t>
              </a:r>
              <a:b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do Europy Zachodniej; </a:t>
              </a:r>
            </a:p>
          </p:txBody>
        </p:sp>
      </p:grpSp>
      <p:grpSp>
        <p:nvGrpSpPr>
          <p:cNvPr id="595107" name="Group 163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523" name="Group 164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25" name="Rectangle 165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26" name="Picture 166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111" name="Text Box 167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18000">
              <a:spAutoFit/>
            </a:bodyPr>
            <a:lstStyle>
              <a:lvl1pPr marL="357188" indent="-271463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36575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FontTx/>
                <a:buBlip>
                  <a:blip r:embed="rId15"/>
                </a:buBlip>
                <a:defRPr/>
              </a:pP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P</a:t>
              </a: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rzemyt towarów w polskich portach morskich</a:t>
              </a:r>
              <a:b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przystaniach oraz na statkach i innych jednostkach pływających - </a:t>
              </a:r>
              <a:r>
                <a:rPr lang="pl-PL" altLang="pl-PL" sz="2400" i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środków psychotropowych </a:t>
              </a:r>
              <a:br>
                <a:rPr lang="pl-PL" altLang="pl-PL" sz="2400" i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i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promieniotwórczych oraz broni, kradzionych jachtów </a:t>
              </a:r>
              <a:br>
                <a:rPr lang="pl-PL" altLang="pl-PL" sz="2400" i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i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łodzi motorowych, samochodów, pokładowego </a:t>
              </a:r>
              <a:br>
                <a:rPr lang="pl-PL" altLang="pl-PL" sz="2400" i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i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sprzętu elektronicznego oraz towarów objętych podatkiem akcyzowym (alkohol i papierosy); </a:t>
              </a:r>
            </a:p>
          </p:txBody>
        </p:sp>
      </p:grpSp>
      <p:grpSp>
        <p:nvGrpSpPr>
          <p:cNvPr id="595052" name="Group 108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519" name="Group 109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21" name="Rectangle 110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22" name="Picture 111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56" name="Text Box 112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7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57188" indent="-271463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36575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FontTx/>
                <a:buBlip>
                  <a:blip r:embed="rId15"/>
                </a:buBlip>
                <a:defRPr/>
              </a:pP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</a:t>
              </a: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ielegalne połowy i handel odłowionymi rybami </a:t>
              </a:r>
              <a:b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przez polskie i obce jednostki rybackie; </a:t>
              </a:r>
            </a:p>
            <a:p>
              <a:pPr eaLnBrk="1" hangingPunct="1">
                <a:spcBef>
                  <a:spcPct val="20000"/>
                </a:spcBef>
                <a:buFontTx/>
                <a:buBlip>
                  <a:blip r:embed="rId15"/>
                </a:buBlip>
                <a:defRPr/>
              </a:pP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</a:t>
              </a: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ieprzestrzeganie norm ekologicznych </a:t>
              </a:r>
              <a:b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przez jednostki różnych bander; </a:t>
              </a:r>
            </a:p>
            <a:p>
              <a:pPr eaLnBrk="1" hangingPunct="1">
                <a:spcBef>
                  <a:spcPct val="20000"/>
                </a:spcBef>
                <a:buFontTx/>
                <a:buBlip>
                  <a:blip r:embed="rId15"/>
                </a:buBlip>
                <a:defRPr/>
              </a:pP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róby wwozu odpadów chemicznych i śmieci, </a:t>
              </a:r>
              <a:b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 także produktów żywnościowych, które </a:t>
              </a:r>
              <a:b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nie spełniają norm polskich.</a:t>
              </a:r>
            </a:p>
          </p:txBody>
        </p:sp>
      </p:grpSp>
      <p:grpSp>
        <p:nvGrpSpPr>
          <p:cNvPr id="595058" name="Group 114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515" name="Group 115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17" name="Rectangle 116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18" name="Picture 117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62" name="Text Box 118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57188" indent="-271463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36575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Zagrożenia występujące w rejonie odpowiedzialności</a:t>
              </a:r>
            </a:p>
            <a:p>
              <a:pPr algn="ctr" eaLnBrk="1" hangingPunct="1">
                <a:spcBef>
                  <a:spcPct val="20000"/>
                </a:spcBef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Morskiego Oddziału 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(1)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przeważającej liczbie przypadków sytuacja zagrożenia nie powstaje samoistnie, lecz jako skutek zachowania się ludzi lub działania żywiołów przyrody. Wśród tych dwóch głównych przyczyn powstawania zagrożeń możemy wyróżnić następujące ich rodzaje: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1)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agrożenia wywoływane przez siły przyrody, np.: powodzie, wyładowania atmosferyczne, huragany, bardzo silne sztormy, intensywne opady atmosferyczne, susze, epidemie, obniżone temperatury itp.</a:t>
              </a:r>
            </a:p>
          </p:txBody>
        </p:sp>
      </p:grpSp>
      <p:grpSp>
        <p:nvGrpSpPr>
          <p:cNvPr id="595063" name="Group 119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511" name="Group 120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13" name="Rectangle 121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14" name="Picture 122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67" name="Text Box 123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57188" indent="-271463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536575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Zagrożenia występujące w rejonie odpowiedzialności</a:t>
              </a:r>
            </a:p>
            <a:p>
              <a:pPr algn="ctr" eaLnBrk="1" hangingPunct="1">
                <a:spcBef>
                  <a:spcPct val="20000"/>
                </a:spcBef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Morskiego Oddziału 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(2)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2)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agrożenia spowodowane działalnością człowieka lub rozwojem cywilizacyjnym: radiologiczne, chemiczne, biologiczne, komunikacyjne, </a:t>
              </a:r>
              <a:b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tym w sieci teleinformatycznej, budowlane, energetyczne (poważne zakłócenia w dostawach prądu, gazu i wody), duże, agresywne zgromadzenia ludzi, zagrożenia o charakterze terrorystycznym (dokonanie lub groźba ich dokonania) - zamach bombowy, zabójstwo, bioterror, wzięcie zakładnika (-ków) lub uprowadzenie osoby itp.</a:t>
              </a:r>
            </a:p>
          </p:txBody>
        </p:sp>
      </p:grpSp>
      <p:grpSp>
        <p:nvGrpSpPr>
          <p:cNvPr id="595069" name="Group 125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507" name="Group 126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09" name="Rectangle 127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10" name="Picture 128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73" name="Text Box 129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90000">
              <a:spAutoFit/>
            </a:bodyPr>
            <a:lstStyle>
              <a:lvl1pPr marL="42862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947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Rola Morskiego Oddziału SG w sytuacji zagrożenia</a:t>
              </a:r>
              <a:endParaRPr lang="pl-PL" altLang="pl-PL" sz="200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K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omendant MOSG w przypadku wystąpienia zagrożenia obejmującego swym zasięgiem rejon odpowiedzialności więcej niż jednej granicznej jednostki organizacyjnej - powołuje </a:t>
              </a:r>
              <a:r>
                <a:rPr lang="pl-PL" altLang="pl-PL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Sztab Kryzysowy MOSG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, w celu:</a:t>
              </a:r>
            </a:p>
            <a:p>
              <a:pPr eaLnBrk="1" hangingPunct="1">
                <a:spcBef>
                  <a:spcPct val="10000"/>
                </a:spcBef>
                <a:buFontTx/>
                <a:buAutoNum type="arabicPeriod"/>
                <a:defRPr/>
              </a:pP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apewnienia właściwego poziomu realizacji zadań ustawowych </a:t>
              </a:r>
              <a:b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zakresie ochrony granicy państwowej i kontroli ruchu granicznego,</a:t>
              </a:r>
            </a:p>
            <a:p>
              <a:pPr eaLnBrk="1" hangingPunct="1">
                <a:spcBef>
                  <a:spcPct val="10000"/>
                </a:spcBef>
                <a:buFontTx/>
                <a:buAutoNum type="arabicPeriod"/>
                <a:defRPr/>
              </a:pP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rzeciwdziałania skutkom zagrożeń,</a:t>
              </a:r>
            </a:p>
            <a:p>
              <a:pPr eaLnBrk="1" hangingPunct="1">
                <a:spcBef>
                  <a:spcPct val="10000"/>
                </a:spcBef>
                <a:buFontTx/>
                <a:buAutoNum type="arabicPeriod"/>
                <a:defRPr/>
              </a:pP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m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inimalizacji lub likwidacji skutków sytuacji kryzysowej,</a:t>
              </a:r>
            </a:p>
            <a:p>
              <a:pPr eaLnBrk="1" hangingPunct="1">
                <a:spcBef>
                  <a:spcPct val="10000"/>
                </a:spcBef>
                <a:buFontTx/>
                <a:buAutoNum type="arabicPeriod"/>
                <a:defRPr/>
              </a:pP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dzielenia pomocy innym organom w prowadzeniu działań ratowniczych.</a:t>
              </a:r>
            </a:p>
          </p:txBody>
        </p:sp>
      </p:grpSp>
      <p:grpSp>
        <p:nvGrpSpPr>
          <p:cNvPr id="595075" name="Group 131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503" name="Group 132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05" name="Rectangle 133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06" name="Picture 134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79" name="Text Box 135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>
              <a:spAutoFit/>
            </a:bodyPr>
            <a:lstStyle>
              <a:lvl1pPr marL="42862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947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Główne zadania Sztabu Kryzysowego MOSG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(1)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bieranie i przekazywanie informacji o zdarzeniu do granicznych jednostek organizacyjnych MOSG;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rzyjmowanie i przekazywanie informacji i wniosków dla przełożonych wyższego szczebla (szefa Zespołu ds. Kryzysowych);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naliza sił i środków;</a:t>
              </a:r>
            </a:p>
          </p:txBody>
        </p:sp>
      </p:grpSp>
      <p:grpSp>
        <p:nvGrpSpPr>
          <p:cNvPr id="595081" name="Group 137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499" name="Group 138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501" name="Rectangle 139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502" name="Picture 140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85" name="Text Box 141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7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2862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947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Główne zadania Sztabu Kryzysowego MOSG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(2)</a:t>
              </a:r>
            </a:p>
            <a:p>
              <a:pPr eaLnBrk="1" hangingPunct="1"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rzygotowanie katalogu rozwiązań (możliwych działań) do realizacji w danej sytuacji, polegające na określeniu konkretnych przedsięwzięć wykonywanych przez graniczne jednostki organizacyjne MOSG w zakresie: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apewnienia nienaruszalności granicy państwowej,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trzymania zdolności do prowadzenia skutecznej kontroli ruchu granicznego,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trzymania bezpieczeństwa i porządku publicznego w rejonie odpowiedzialności Morskiego Oddziału SG,</a:t>
              </a:r>
            </a:p>
          </p:txBody>
        </p:sp>
      </p:grpSp>
      <p:grpSp>
        <p:nvGrpSpPr>
          <p:cNvPr id="595087" name="Group 143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495" name="Group 144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497" name="Rectangle 145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498" name="Picture 146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91" name="Text Box 147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2862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947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Główne zadania Sztabu Kryzysowego MOSG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(3)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walczania przestępstw i wykroczeń popełnianych w związku ze zdarzeniem,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działu w akcji niesienia pomocy dla ludności cywilnej dotkniętej </a:t>
              </a:r>
              <a:b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skutkami zdarzenia,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działu w ustalaniu liczby ofiar i osób zaginionych w związku ze zdarzeniem,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ustalenia ilości sił i środków zaangażowanych do działań,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rzygotowania wniosków o wzmocnienie MOSG siłami i środkami innych organów, wraz z uzasadnieniem,</a:t>
              </a: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</a:t>
              </a:r>
              <a:r>
                <a:rPr lang="pl-PL" altLang="pl-PL" sz="16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s</a:t>
              </a:r>
              <a:r>
                <a:rPr lang="pl-PL" altLang="pl-PL" sz="16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zacowania poniesionych strat;</a:t>
              </a:r>
            </a:p>
          </p:txBody>
        </p:sp>
      </p:grpSp>
      <p:grpSp>
        <p:nvGrpSpPr>
          <p:cNvPr id="595093" name="Group 149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491" name="Group 150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493" name="Rectangle 151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494" name="Picture 152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097" name="Text Box 153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2862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947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Główne zadania Sztabu Kryzysowego MOSG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(4)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zmocnienie służb dyżurnych operacyjnych;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K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oordynowanie działań wykonywanych przez graniczne </a:t>
              </a:r>
              <a:b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jednostki organizacyjne MOSG;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ystępowanie z propozycją zmian w istniejących </a:t>
              </a:r>
              <a:b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przepisach prawnych;</a:t>
              </a:r>
            </a:p>
          </p:txBody>
        </p:sp>
      </p:grpSp>
      <p:grpSp>
        <p:nvGrpSpPr>
          <p:cNvPr id="595099" name="Group 155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grpSp>
          <p:nvGrpSpPr>
            <p:cNvPr id="19487" name="Group 156"/>
            <p:cNvGrpSpPr>
              <a:grpSpLocks/>
            </p:cNvGrpSpPr>
            <p:nvPr/>
          </p:nvGrpSpPr>
          <p:grpSpPr bwMode="auto">
            <a:xfrm>
              <a:off x="0" y="-2104"/>
              <a:ext cx="5282" cy="1882"/>
              <a:chOff x="180" y="4560"/>
              <a:chExt cx="5282" cy="1882"/>
            </a:xfrm>
          </p:grpSpPr>
          <p:sp>
            <p:nvSpPr>
              <p:cNvPr id="19489" name="Rectangle 157"/>
              <p:cNvSpPr>
                <a:spLocks noChangeArrowheads="1"/>
              </p:cNvSpPr>
              <p:nvPr/>
            </p:nvSpPr>
            <p:spPr bwMode="auto">
              <a:xfrm>
                <a:off x="180" y="4560"/>
                <a:ext cx="5282" cy="1882"/>
              </a:xfrm>
              <a:prstGeom prst="rect">
                <a:avLst/>
              </a:prstGeom>
              <a:gradFill rotWithShape="1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5400000" scaled="1"/>
              </a:grad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pl-PL"/>
              </a:p>
            </p:txBody>
          </p:sp>
          <p:pic>
            <p:nvPicPr>
              <p:cNvPr id="19490" name="Picture 158" descr="strzalka plastic 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235" y="6245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5103" name="Text Box 159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2862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947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Główne zadania Sztabu Kryzysowego MOSG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(5)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rzygotowywanie projektów decyzji Komendanta Morskiego Oddziału SG w sprawie realizacji zadań w zakresie ochrony granicy państwowej i prowadzenia akcji ratowniczych;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rzekazywanie zadań dla wykonawców;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</a:t>
              </a:r>
              <a:r>
                <a:rPr lang="pl-PL" altLang="pl-PL" sz="2000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okumentowanie przebiegu zdarzeń.</a:t>
              </a:r>
            </a:p>
          </p:txBody>
        </p:sp>
      </p:grpSp>
      <p:grpSp>
        <p:nvGrpSpPr>
          <p:cNvPr id="595104" name="Group 160"/>
          <p:cNvGrpSpPr>
            <a:grpSpLocks/>
          </p:cNvGrpSpPr>
          <p:nvPr/>
        </p:nvGrpSpPr>
        <p:grpSpPr bwMode="auto">
          <a:xfrm>
            <a:off x="395288" y="395288"/>
            <a:ext cx="8385175" cy="2987675"/>
            <a:chOff x="0" y="-2104"/>
            <a:chExt cx="5282" cy="1882"/>
          </a:xfrm>
        </p:grpSpPr>
        <p:sp>
          <p:nvSpPr>
            <p:cNvPr id="19485" name="Rectangle 26"/>
            <p:cNvSpPr>
              <a:spLocks noChangeArrowheads="1"/>
            </p:cNvSpPr>
            <p:nvPr/>
          </p:nvSpPr>
          <p:spPr bwMode="auto">
            <a:xfrm>
              <a:off x="0" y="-2104"/>
              <a:ext cx="5282" cy="1882"/>
            </a:xfrm>
            <a:prstGeom prst="rect">
              <a:avLst/>
            </a:prstGeom>
            <a:gradFill rotWithShape="1">
              <a:gsLst>
                <a:gs pos="0">
                  <a:srgbClr val="00005E"/>
                </a:gs>
                <a:gs pos="50000">
                  <a:srgbClr val="0000CC"/>
                </a:gs>
                <a:gs pos="100000">
                  <a:srgbClr val="00005E"/>
                </a:gs>
              </a:gsLst>
              <a:lin ang="540000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94972" name="Text Box 28"/>
            <p:cNvSpPr txBox="1">
              <a:spLocks noChangeArrowheads="1"/>
            </p:cNvSpPr>
            <p:nvPr/>
          </p:nvSpPr>
          <p:spPr bwMode="auto">
            <a:xfrm>
              <a:off x="114" y="-1987"/>
              <a:ext cx="5034" cy="16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2862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9475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 algn="l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pl-PL" altLang="pl-PL" sz="2000" b="1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Główne zadania Sztabu Kryzysowego MOSG </a:t>
              </a:r>
              <a:r>
                <a:rPr lang="pl-PL" altLang="pl-PL" sz="2000" smtClean="0">
                  <a:solidFill>
                    <a:srgbClr val="CC99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(6)</a:t>
              </a:r>
            </a:p>
            <a:p>
              <a:pPr eaLnBrk="1" hangingPunct="1">
                <a:buFontTx/>
                <a:buBlip>
                  <a:blip r:embed="rId15"/>
                </a:buBlip>
                <a:defRPr/>
              </a:pP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K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omendant MOSG może nakazać powołanie grup operacyjnych </a:t>
              </a:r>
              <a:b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granicznych jednostkach organizacyjnych MOSG na zagrożonym kierunku (rejonie służbowej odpowiedzialności) do sprawnej realizacji </a:t>
              </a:r>
              <a:b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koordynacji działań w rejonie odpowiedzialności służbowej.</a:t>
              </a:r>
            </a:p>
            <a:p>
              <a:pPr eaLnBrk="1" hangingPunct="1">
                <a:spcBef>
                  <a:spcPct val="10000"/>
                </a:spcBef>
                <a:buFontTx/>
                <a:buBlip>
                  <a:blip r:embed="rId15"/>
                </a:buBlip>
                <a:defRPr/>
              </a:pP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</a:t>
              </a: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procesie zarządzania kryzysowego strukturą nadrzędną w stosunku do Sztabu Kryzysowego MOSG jest Sztab Kryzysowy Straży </a:t>
              </a:r>
              <a:b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Granicznej, którego zadaniem jest koordynacja działań sił jednostek </a:t>
              </a:r>
              <a:b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mtClean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mu podległych, nadzorowanych i podporządkowanych.</a:t>
              </a:r>
            </a:p>
          </p:txBody>
        </p:sp>
      </p:grpSp>
      <p:sp>
        <p:nvSpPr>
          <p:cNvPr id="595105" name="AutoShape 161">
            <a:hlinkClick r:id="rId16" action="ppaction://hlinksldjump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101013" y="2420938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50000">
                <a:srgbClr val="282800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9484" name="Picture 168" descr="MENU GŁÓWNE JASNO">
            <a:hlinkClick r:id="rId17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4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4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4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59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595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59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1000"/>
                                        <p:tgtEl>
                                          <p:spTgt spid="59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1000"/>
                                        <p:tgtEl>
                                          <p:spTgt spid="59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1000"/>
                                        <p:tgtEl>
                                          <p:spTgt spid="59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1000"/>
                                        <p:tgtEl>
                                          <p:spTgt spid="59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1000"/>
                                        <p:tgtEl>
                                          <p:spTgt spid="59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1000"/>
                                        <p:tgtEl>
                                          <p:spTgt spid="59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1000"/>
                                        <p:tgtEl>
                                          <p:spTgt spid="595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1000"/>
                                        <p:tgtEl>
                                          <p:spTgt spid="595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9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59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947" grpId="0" animBg="1"/>
      <p:bldP spid="59510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270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 descr="BB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4570413"/>
            <a:ext cx="2627313" cy="18716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84" name="Picture 7" descr="2S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800" y="2508250"/>
            <a:ext cx="2627313" cy="1870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85" name="Picture 8" descr="1S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1800" y="431800"/>
            <a:ext cx="2627313" cy="1870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98025" name="Rectangle 9"/>
          <p:cNvSpPr>
            <a:spLocks noChangeArrowheads="1"/>
          </p:cNvSpPr>
          <p:nvPr/>
        </p:nvSpPr>
        <p:spPr bwMode="auto">
          <a:xfrm>
            <a:off x="762000" y="0"/>
            <a:ext cx="769620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tIns="36000" rIns="72000" bIns="36000" anchor="ctr"/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ZADANIA MOSG W SYTUACJI ZAGROŻENIA</a:t>
            </a:r>
          </a:p>
        </p:txBody>
      </p:sp>
      <p:sp>
        <p:nvSpPr>
          <p:cNvPr id="20487" name="Rectangle 13"/>
          <p:cNvSpPr>
            <a:spLocks noChangeArrowheads="1"/>
          </p:cNvSpPr>
          <p:nvPr/>
        </p:nvSpPr>
        <p:spPr bwMode="auto">
          <a:xfrm>
            <a:off x="3094038" y="431800"/>
            <a:ext cx="71437" cy="6010275"/>
          </a:xfrm>
          <a:prstGeom prst="rect">
            <a:avLst/>
          </a:prstGeom>
          <a:solidFill>
            <a:srgbClr val="3399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20488" name="Picture 22" descr="NAPIS COPYRIGHT POINT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8039" name="Picture 23" descr="strzalka plastic 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24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25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27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28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29" descr="MENU STRUKTURA MOSG">
            <a:hlinkClick r:id="rId13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30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96" name="Group 51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50" name="Group 52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52" name="Rectangle 53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53" name="Picture 54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071" name="Text Box 55"/>
            <p:cNvSpPr txBox="1">
              <a:spLocks noChangeArrowheads="1"/>
            </p:cNvSpPr>
            <p:nvPr/>
          </p:nvSpPr>
          <p:spPr bwMode="auto">
            <a:xfrm>
              <a:off x="2109" y="-3827"/>
              <a:ext cx="3356" cy="3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10000"/>
                </a:spcBef>
                <a:buFontTx/>
                <a:buBlip>
                  <a:blip r:embed="rId16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32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odczas sytuacji zagrożenia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strefie przygranicznej, wydzielone siły i środki MOSG biorące udział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działaniach - wspomagają profesjonalne służby ratownicze </a:t>
              </a:r>
              <a:b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niesieniu pomocy poszkodowanej ludności i zapobieganiu powstawania dalszych strat. </a:t>
              </a:r>
            </a:p>
            <a:p>
              <a:pPr algn="l">
                <a:spcBef>
                  <a:spcPct val="10000"/>
                </a:spcBef>
                <a:buFontTx/>
                <a:buBlip>
                  <a:blip r:embed="rId16"/>
                </a:buBlip>
                <a:defRPr/>
              </a:pP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zakresu zadań Morskiego Oddziału SG w tym zakresie należą: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</a:p>
            <a:p>
              <a:pPr algn="l">
                <a:spcBef>
                  <a:spcPct val="10000"/>
                </a:spcBef>
                <a:defRPr/>
              </a:pPr>
              <a:r>
                <a:rPr lang="pl-PL" altLang="pl-PL" sz="22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1.</a:t>
              </a: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2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zakresie alarmowania i ostrzegania:</a:t>
              </a:r>
            </a:p>
            <a:p>
              <a:pPr algn="l">
                <a:spcBef>
                  <a:spcPct val="1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rzyjęcie (uzyskanie) informacji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zagrożeniu,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ktywizowanie poszczególnych ogniw systemu alarmowania MOSG, </a:t>
              </a:r>
            </a:p>
          </p:txBody>
        </p:sp>
      </p:grpSp>
      <p:grpSp>
        <p:nvGrpSpPr>
          <p:cNvPr id="598080" name="Group 64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40" name="Group 65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48" name="Rectangle 66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49" name="Picture 67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084" name="Text Box 68"/>
            <p:cNvSpPr txBox="1">
              <a:spLocks noChangeArrowheads="1"/>
            </p:cNvSpPr>
            <p:nvPr/>
          </p:nvSpPr>
          <p:spPr bwMode="auto">
            <a:xfrm>
              <a:off x="2109" y="-3827"/>
              <a:ext cx="3356" cy="3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owiadomienie komendanta MOSG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zagrożeniu,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rzekazanie sygnału o zagrożeniu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systemie służb dyżurnych operacyjnych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oraz do Wydziału Służb Dyżurnych Operacyjnych Centrum Koordynacji Działań Straży Granicznej,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owiadomienie wszystkich zainteresowanych służb i instytucji,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zyskiwanie, przetwarzanie i przekazywanie informacji o zaistniałym zdarzeniu na potrzeby kierowania MOSG i współdziałania,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rzekazywanie informacji i komunikatów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zagrożeniu poprzez systemy łączności oraz urządzenia rozgłoszeniowe,</a:t>
              </a:r>
            </a:p>
          </p:txBody>
        </p:sp>
        <p:grpSp>
          <p:nvGrpSpPr>
            <p:cNvPr id="20542" name="Group 69"/>
            <p:cNvGrpSpPr>
              <a:grpSpLocks noChangeAspect="1"/>
            </p:cNvGrpSpPr>
            <p:nvPr/>
          </p:nvGrpSpPr>
          <p:grpSpPr bwMode="auto">
            <a:xfrm>
              <a:off x="2312" y="-698"/>
              <a:ext cx="2947" cy="442"/>
              <a:chOff x="0" y="2403"/>
              <a:chExt cx="5780" cy="867"/>
            </a:xfrm>
          </p:grpSpPr>
          <p:pic>
            <p:nvPicPr>
              <p:cNvPr id="20543" name="Picture 70" descr="GPK GDAŃSK 11-01-2005 (FOT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2312" y="2403"/>
                <a:ext cx="1156" cy="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44" name="Picture 71" descr="GPK GDYNIA 16-12-2004 (FOT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624" y="2403"/>
                <a:ext cx="1156" cy="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45" name="Picture 72" descr="GPK GDYNIA 16-12-2004 (FOT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0" y="2403"/>
                <a:ext cx="1156" cy="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46" name="Picture 73" descr="GPK GDYNIA 16-12-2004 (FOT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1156" y="2403"/>
                <a:ext cx="1156" cy="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47" name="Picture 74" descr="PRZEJŚCIE NA PLAŻY 3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3468" y="2403"/>
                <a:ext cx="1156" cy="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98092" name="Group 76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36" name="Group 77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38" name="Rectangle 78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39" name="Picture 79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096" name="Text Box 80"/>
            <p:cNvSpPr txBox="1">
              <a:spLocks noChangeArrowheads="1"/>
            </p:cNvSpPr>
            <p:nvPr/>
          </p:nvSpPr>
          <p:spPr bwMode="auto">
            <a:xfrm>
              <a:off x="2109" y="-3827"/>
              <a:ext cx="3356" cy="3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dostępnianie systemów i środków łączności innym organom i służbom ratowniczym, w celu przekazywania informacji o zagrożeniu oraz dla potrzeb kierowania działaniami tych organów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służb, z zachowaniem zasady, że systemy te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środki łączności będą obsługiwane wyłącznie przez funkcjonariuszy MOSG;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2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2.</a:t>
              </a: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2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zakresie prowadzenia bezpośrednich działań ratowniczych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(</a:t>
              </a:r>
              <a:r>
                <a:rPr lang="pl-PL" altLang="pl-PL" sz="2000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wykonywanych </a:t>
              </a:r>
              <a:br>
                <a:rPr lang="pl-PL" altLang="pl-PL" sz="2000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sytuacji, gdy na miejscu zdarzenia nie ma profesjonalnych służb ratowniczych lub gdy </a:t>
              </a:r>
              <a:br>
                <a:rPr lang="pl-PL" altLang="pl-PL" sz="2000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nie są one w stanie udzielić pomocy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)</a:t>
              </a:r>
              <a:r>
                <a:rPr lang="pl-PL" altLang="pl-PL" sz="22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: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f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unkcjonariusze MOSG – nie przerywając wykonywania zadań ustawowych – w razie otrzymania sygnału wzywania pomocy na morzu postępują zgodnie z zasadami określonymi w </a:t>
              </a: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lanie akcji poszukiwawczych i ratowniczych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.</a:t>
              </a:r>
            </a:p>
          </p:txBody>
        </p:sp>
      </p:grpSp>
      <p:grpSp>
        <p:nvGrpSpPr>
          <p:cNvPr id="598100" name="Group 84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31" name="Group 85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34" name="Rectangle 86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35" name="Picture 87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104" name="Text Box 88"/>
            <p:cNvSpPr txBox="1">
              <a:spLocks noChangeArrowheads="1"/>
            </p:cNvSpPr>
            <p:nvPr/>
          </p:nvSpPr>
          <p:spPr bwMode="auto">
            <a:xfrm>
              <a:off x="2109" y="-3827"/>
              <a:ext cx="3356" cy="3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20000"/>
                </a:spcBef>
                <a:defRPr/>
              </a:pPr>
              <a:r>
                <a:rPr lang="pl-PL" altLang="pl-PL" sz="24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J</a:t>
              </a:r>
              <a:r>
                <a:rPr lang="pl-PL" altLang="pl-PL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ednocześnie: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dzielają pomocy przedlekarskiej poszkodowanym,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dostępniają - w miarę posiadanych możliwości - środki transportu na potrzeby działań ratowniczych,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dostępniają obiekty na potrzeby kierowania działaniami ratowniczymi,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b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iorą udział w pracach zabezpieczających urządzenia techniczne lub w tworzeniu umocnień (w sytuacji bezpośredniej eskalacji zagrożenia, gdy siły i środki służb odpowiedzialnych za te prace są niewystarczające lub ich nie ma, a zaniechanie spowoduje powiększenie szkód),</a:t>
              </a:r>
            </a:p>
            <a:p>
              <a:pPr algn="l">
                <a:spcBef>
                  <a:spcPct val="20000"/>
                </a:spcBef>
                <a:defRPr/>
              </a:pPr>
              <a:endParaRPr lang="pl-PL" altLang="pl-PL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  <p:pic>
          <p:nvPicPr>
            <p:cNvPr id="20533" name="Picture 89" descr="3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811" y="-719"/>
              <a:ext cx="1905" cy="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98108" name="Group 92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26" name="Group 93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29" name="Rectangle 94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30" name="Picture 95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112" name="Text Box 96"/>
            <p:cNvSpPr txBox="1">
              <a:spLocks noChangeArrowheads="1"/>
            </p:cNvSpPr>
            <p:nvPr/>
          </p:nvSpPr>
          <p:spPr bwMode="auto">
            <a:xfrm>
              <a:off x="2109" y="-3827"/>
              <a:ext cx="3356" cy="28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dzielają pomocy w ewakuacji osobom poszkodowanym, chorym i starszym, poprzez wyprowadzanie tych osób z rejonów zagrożonych oraz udostępnianie środków transportu na potrzeby ewakuacji osób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ich mienia,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dzielają pomocy w wyznaczaniu miejsc zbiórek lub parkowania pojazdów służących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do ewakuacji,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nformują ludność (uchodźców) o kierunkach, odległościach, sposobie dojścia lub dojazdu do miejsc zbiórek do ewakuacji,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b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iorą udział w ochronie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pozostawionego mienia;</a:t>
              </a:r>
            </a:p>
          </p:txBody>
        </p:sp>
        <p:pic>
          <p:nvPicPr>
            <p:cNvPr id="20528" name="Picture 97" descr="a4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2199" y="-946"/>
              <a:ext cx="3130" cy="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98116" name="Group 100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22" name="Group 101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24" name="Rectangle 102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25" name="Picture 103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120" name="Text Box 104"/>
            <p:cNvSpPr txBox="1">
              <a:spLocks noChangeArrowheads="1"/>
            </p:cNvSpPr>
            <p:nvPr/>
          </p:nvSpPr>
          <p:spPr bwMode="auto">
            <a:xfrm>
              <a:off x="2096" y="-3827"/>
              <a:ext cx="3356" cy="3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20000"/>
                </a:spcBef>
                <a:defRPr/>
              </a:pPr>
              <a:r>
                <a:rPr lang="pl-PL" altLang="pl-PL" sz="22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3.</a:t>
              </a: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2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zakresie działań porządkowych: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apewnienie swobody dojazdu i wyjazdu ekipom i jednostkom ratowniczym,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rganizacja objazdów rejonów zagrożonych oraz informowanie o objazdach,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dział w zapewnieniu porządku publicznego w miejscach pracy ekip ratowniczych oraz zabezpieczanie miejsc mogących stanowić dodatkowe zagrożenie dla życia i zdrowia ludzi,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n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iedopuszczanie do tworzenia się zbiegowisk i zapobieganie objawom paniki,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e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gzekwowanie przestrzegania przepisów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poleceń kierujących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działaniami ratowniczymi,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ilotowanie kolumn transportu sił ratowniczych oraz pojazdów wywożących uchodźców (rannych), w przypadku wystąpienia utrudnień w ich przemieszczaniu,</a:t>
              </a:r>
            </a:p>
          </p:txBody>
        </p:sp>
      </p:grpSp>
      <p:grpSp>
        <p:nvGrpSpPr>
          <p:cNvPr id="598124" name="Group 108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17" name="Group 109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20" name="Rectangle 110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21" name="Picture 111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128" name="Text Box 112"/>
            <p:cNvSpPr txBox="1">
              <a:spLocks noChangeArrowheads="1"/>
            </p:cNvSpPr>
            <p:nvPr/>
          </p:nvSpPr>
          <p:spPr bwMode="auto">
            <a:xfrm>
              <a:off x="2096" y="-3827"/>
              <a:ext cx="3356" cy="2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k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ierowanie ruchem na drogach przemieszczania się ewakuowanej ludności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- w zależności od potrzeb - pilotowanie kolumn pojazdów z uchodźcami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lub ewakuowanymi,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chrona porządku w miejscach pracy punktów medycznych, punktów zbiórek uchodźców, poszkodowanych itp.,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zyskiwanie i przekazywanie informacji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miejscach pomocy medycznej i miejscach przechowywania mienia,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z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bieranie i przekazywanie informacji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ofiarach;</a:t>
              </a:r>
            </a:p>
          </p:txBody>
        </p:sp>
        <p:pic>
          <p:nvPicPr>
            <p:cNvPr id="20519" name="Picture 113" descr="2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176" y="-1190"/>
              <a:ext cx="3175" cy="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98133" name="Group 117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918"/>
            <a:chExt cx="3514" cy="3831"/>
          </a:xfrm>
        </p:grpSpPr>
        <p:grpSp>
          <p:nvGrpSpPr>
            <p:cNvPr id="20512" name="Group 118"/>
            <p:cNvGrpSpPr>
              <a:grpSpLocks/>
            </p:cNvGrpSpPr>
            <p:nvPr/>
          </p:nvGrpSpPr>
          <p:grpSpPr bwMode="auto">
            <a:xfrm>
              <a:off x="2017" y="-3918"/>
              <a:ext cx="3514" cy="3831"/>
              <a:chOff x="2017" y="-3918"/>
              <a:chExt cx="3514" cy="3831"/>
            </a:xfrm>
          </p:grpSpPr>
          <p:sp>
            <p:nvSpPr>
              <p:cNvPr id="20515" name="Rectangle 119"/>
              <p:cNvSpPr>
                <a:spLocks noChangeArrowheads="1"/>
              </p:cNvSpPr>
              <p:nvPr/>
            </p:nvSpPr>
            <p:spPr bwMode="auto">
              <a:xfrm>
                <a:off x="2017" y="-3918"/>
                <a:ext cx="3514" cy="3831"/>
              </a:xfrm>
              <a:prstGeom prst="rect">
                <a:avLst/>
              </a:prstGeom>
              <a:gradFill rotWithShape="0">
                <a:gsLst>
                  <a:gs pos="0">
                    <a:srgbClr val="00005E"/>
                  </a:gs>
                  <a:gs pos="50000">
                    <a:srgbClr val="0000CC"/>
                  </a:gs>
                  <a:gs pos="100000">
                    <a:srgbClr val="00005E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57600" tIns="46800" rIns="57600" bIns="10800" anchor="ctr">
                <a:spAutoFit/>
              </a:bodyPr>
              <a:lstStyle/>
              <a:p>
                <a:endParaRPr lang="pl-PL"/>
              </a:p>
            </p:txBody>
          </p:sp>
          <p:pic>
            <p:nvPicPr>
              <p:cNvPr id="20516" name="Picture 120" descr="strzalka plastic 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327" y="-268"/>
                <a:ext cx="18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8137" name="Text Box 121"/>
            <p:cNvSpPr txBox="1">
              <a:spLocks noChangeArrowheads="1"/>
            </p:cNvSpPr>
            <p:nvPr/>
          </p:nvSpPr>
          <p:spPr bwMode="auto">
            <a:xfrm>
              <a:off x="2096" y="-3827"/>
              <a:ext cx="3356" cy="3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 algn="l">
                <a:spcBef>
                  <a:spcPct val="20000"/>
                </a:spcBef>
                <a:defRPr/>
              </a:pPr>
              <a:r>
                <a:rPr lang="pl-PL" altLang="pl-PL" sz="22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</a:t>
              </a: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2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zakresie przywrócenia stanu przed wystąpieniem zagrożenia: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 b="1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</a:t>
              </a:r>
              <a:r>
                <a:rPr lang="pl-PL" altLang="pl-PL" sz="2000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sytuacji wygaszania sytuacji kryzysowej funkcjonariusze MOSG mogą zostać skierowani do wykonywania następujących zadań: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dzielania pomocy Policji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przy regulacji ruchu,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chrony miejsc dystrybucji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środków pomocy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humanitarnej dla uchodźców,</a:t>
              </a:r>
            </a:p>
            <a:p>
              <a:pPr algn="l">
                <a:spcBef>
                  <a:spcPct val="20000"/>
                </a:spcBef>
                <a:defRPr/>
              </a:pPr>
              <a:r>
                <a:rPr lang="pl-PL" altLang="pl-PL" sz="200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lang="pl-PL" altLang="pl-PL" sz="20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u</a:t>
              </a: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dzielania informacji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miejscach pobytu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poszkodowanych,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przechowywanego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i zabezpieczonego mienia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oraz informacji </a:t>
              </a:r>
              <a:b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 aktualnym stanie zagrożenia.</a:t>
              </a:r>
            </a:p>
          </p:txBody>
        </p:sp>
        <p:pic>
          <p:nvPicPr>
            <p:cNvPr id="20514" name="Picture 122" descr="1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4206" y="-2648"/>
              <a:ext cx="1259" cy="2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98143" name="Group 127"/>
          <p:cNvGrpSpPr>
            <a:grpSpLocks/>
          </p:cNvGrpSpPr>
          <p:nvPr/>
        </p:nvGrpSpPr>
        <p:grpSpPr bwMode="auto">
          <a:xfrm>
            <a:off x="3201988" y="395288"/>
            <a:ext cx="5578475" cy="6081712"/>
            <a:chOff x="2017" y="-3853"/>
            <a:chExt cx="3514" cy="3831"/>
          </a:xfrm>
        </p:grpSpPr>
        <p:sp>
          <p:nvSpPr>
            <p:cNvPr id="20507" name="Rectangle 45"/>
            <p:cNvSpPr>
              <a:spLocks noChangeArrowheads="1"/>
            </p:cNvSpPr>
            <p:nvPr/>
          </p:nvSpPr>
          <p:spPr bwMode="auto">
            <a:xfrm>
              <a:off x="2017" y="-3853"/>
              <a:ext cx="3514" cy="3831"/>
            </a:xfrm>
            <a:prstGeom prst="rect">
              <a:avLst/>
            </a:prstGeom>
            <a:gradFill rotWithShape="0">
              <a:gsLst>
                <a:gs pos="0">
                  <a:srgbClr val="00005E"/>
                </a:gs>
                <a:gs pos="50000">
                  <a:srgbClr val="0000CC"/>
                </a:gs>
                <a:gs pos="100000">
                  <a:srgbClr val="00005E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57600" tIns="46800" rIns="57600" bIns="10800" anchor="ctr">
              <a:spAutoFit/>
            </a:bodyPr>
            <a:lstStyle/>
            <a:p>
              <a:endParaRPr lang="pl-PL"/>
            </a:p>
          </p:txBody>
        </p:sp>
        <p:sp>
          <p:nvSpPr>
            <p:cNvPr id="598139" name="Rectangle 123"/>
            <p:cNvSpPr>
              <a:spLocks noChangeArrowheads="1"/>
            </p:cNvSpPr>
            <p:nvPr/>
          </p:nvSpPr>
          <p:spPr bwMode="auto">
            <a:xfrm>
              <a:off x="2085" y="-3785"/>
              <a:ext cx="3377" cy="2222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7600" tIns="46800" rIns="57600" bIns="10800" anchor="ctr">
              <a:spAutoFit/>
            </a:bodyPr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598062" name="Text Box 46"/>
            <p:cNvSpPr txBox="1">
              <a:spLocks noChangeArrowheads="1"/>
            </p:cNvSpPr>
            <p:nvPr/>
          </p:nvSpPr>
          <p:spPr bwMode="auto">
            <a:xfrm>
              <a:off x="2096" y="-3782"/>
              <a:ext cx="3356" cy="2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0" rIns="18000" bIns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pl-PL" altLang="pl-PL" sz="2800" b="1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M</a:t>
              </a: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ORSKI ODDZIAŁ STRAŻY GRANICZNEJ MOŻE WYDZIELAĆ SIŁY I ŚRODKI DLA POTRZEB RATOWNICZYCH, A TAKŻE </a:t>
              </a:r>
              <a:b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W CELU MINIMALIZACJI SKUTKÓW KRYZYSU, STOSUJĄC JAKO PODSTAWOWĄ ZASADĘ </a:t>
              </a:r>
              <a:b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- PRIORYTET DLA REALIZACJI ZADAŃ USTAWOWYCH, JAKIMI SĄ OCHRONA GRANICY PAŃSTWOWEJ I KONTROLA </a:t>
              </a:r>
              <a:b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</a:br>
              <a:r>
                <a:rPr lang="pl-PL" altLang="pl-PL" sz="220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RUCHU GRANICZNEGO.</a:t>
              </a:r>
            </a:p>
          </p:txBody>
        </p:sp>
        <p:pic>
          <p:nvPicPr>
            <p:cNvPr id="20510" name="Picture 125" descr="ROZA WIATRÓW PNG CIEN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2085" y="-1559"/>
              <a:ext cx="952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11" name="Picture 126" descr="FOTO MONTAŻ SCHODY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2652" y="-1546"/>
              <a:ext cx="2804" cy="1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98144" name="AutoShape 128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120063" y="5426075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50000">
                <a:srgbClr val="282800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20506" name="Picture 129" descr="MENU GŁÓWNE JASNO">
            <a:hlinkClick r:id="rId28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598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598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598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59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59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1000"/>
                                        <p:tgtEl>
                                          <p:spTgt spid="59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1000"/>
                                        <p:tgtEl>
                                          <p:spTgt spid="59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1000"/>
                                        <p:tgtEl>
                                          <p:spTgt spid="59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9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59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1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23" descr="DON GDAŃSK WESTERPLATTE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7138" y="5030788"/>
            <a:ext cx="1800225" cy="1350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08" name="Picture 29" descr="NAPIS POLISH BORDER GUARD (F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488" y="5030788"/>
            <a:ext cx="1800225" cy="1350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00068" name="Text Box 4"/>
          <p:cNvSpPr txBox="1">
            <a:spLocks noChangeArrowheads="1"/>
          </p:cNvSpPr>
          <p:nvPr/>
        </p:nvSpPr>
        <p:spPr bwMode="auto">
          <a:xfrm>
            <a:off x="5029200" y="350838"/>
            <a:ext cx="3733800" cy="5572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pl-PL" altLang="pl-PL" sz="3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Dziękuję za uwagę</a:t>
            </a:r>
          </a:p>
        </p:txBody>
      </p:sp>
      <p:pic>
        <p:nvPicPr>
          <p:cNvPr id="600069" name="Picture 5" descr="MANETKI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931863"/>
            <a:ext cx="22574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1" descr="NAPIS COPYRIGHT POINT 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0076" name="Picture 12" descr="strzalka plastic 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13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4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6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17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18" descr="MENU STRUKTURA MOSG">
            <a:hlinkClick r:id="rId13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19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0089" name="Text Box 25"/>
          <p:cNvSpPr txBox="1">
            <a:spLocks noChangeArrowheads="1"/>
          </p:cNvSpPr>
          <p:nvPr/>
        </p:nvSpPr>
        <p:spPr bwMode="auto">
          <a:xfrm>
            <a:off x="495300" y="547688"/>
            <a:ext cx="4368800" cy="56896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rgbClr val="CC99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82800" rIns="54000" bIns="82800">
            <a:spAutoFit/>
          </a:bodyPr>
          <a:lstStyle/>
          <a:p>
            <a:pPr>
              <a:defRPr/>
            </a:pPr>
            <a:r>
              <a:rPr lang="pl-PL" altLang="pl-P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sz="28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ODSUMOWANIE</a:t>
            </a:r>
          </a:p>
          <a:p>
            <a:pPr>
              <a:defRPr/>
            </a:pPr>
            <a:endParaRPr lang="pl-PL" altLang="pl-PL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algn="l">
              <a:buFontTx/>
              <a:buBlip>
                <a:blip r:embed="rId16"/>
              </a:buBlip>
              <a:defRPr/>
            </a:pPr>
            <a:r>
              <a:rPr lang="pl-PL" altLang="pl-PL" sz="26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sz="2600" b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</a:t>
            </a:r>
            <a:r>
              <a:rPr lang="pl-PL" altLang="pl-PL" sz="26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omendant Morskiego Oddziału Straży Granicznej oraz komendanci wszystkich granicznych jednostek organizacyjnych sporządzają po zakończeniu działań meldunki oraz organizują odprawy podsumowujące </a:t>
            </a:r>
            <a:br>
              <a:rPr lang="pl-PL" altLang="pl-PL" sz="26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sz="26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ze swoimi bezpośrednimi podwładnymi, uczestniczącymi w akcji.</a:t>
            </a:r>
          </a:p>
          <a:p>
            <a:pPr algn="l">
              <a:defRPr/>
            </a:pPr>
            <a:endParaRPr lang="pl-PL" altLang="pl-PL" sz="260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600090" name="AutoShape 26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284663" y="5373688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50000">
                <a:srgbClr val="282800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600067" name="Picture 3" descr="czołówka zegara wer dla mrbloom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5288" y="395288"/>
            <a:ext cx="4578350" cy="609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2" name="Picture 31" descr="MENU GŁÓWNE JASNO">
            <a:hlinkClick r:id="rId18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3" name="pole tekstowe 1"/>
          <p:cNvSpPr txBox="1">
            <a:spLocks noChangeArrowheads="1"/>
          </p:cNvSpPr>
          <p:nvPr/>
        </p:nvSpPr>
        <p:spPr bwMode="auto">
          <a:xfrm>
            <a:off x="4932363" y="4468813"/>
            <a:ext cx="3860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 b="1">
                <a:solidFill>
                  <a:schemeClr val="bg2"/>
                </a:solidFill>
              </a:rPr>
              <a:t>PYTANIA?</a:t>
            </a:r>
          </a:p>
        </p:txBody>
      </p:sp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0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00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0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600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8" grpId="0" autoUpdateAnimBg="0"/>
      <p:bldP spid="60009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ROZA WIATRÓW PNG CI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2013" y="765175"/>
            <a:ext cx="28067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7780" name="Rectangle 4"/>
          <p:cNvSpPr>
            <a:spLocks noChangeArrowheads="1"/>
          </p:cNvSpPr>
          <p:nvPr/>
        </p:nvSpPr>
        <p:spPr bwMode="auto">
          <a:xfrm>
            <a:off x="395288" y="395288"/>
            <a:ext cx="8385175" cy="6081712"/>
          </a:xfrm>
          <a:prstGeom prst="rect">
            <a:avLst/>
          </a:prstGeom>
          <a:solidFill>
            <a:srgbClr val="3399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587781" name="Rectangle 5"/>
          <p:cNvSpPr>
            <a:spLocks noChangeArrowheads="1"/>
          </p:cNvSpPr>
          <p:nvPr/>
        </p:nvSpPr>
        <p:spPr bwMode="auto">
          <a:xfrm>
            <a:off x="762000" y="0"/>
            <a:ext cx="7620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PODSTAWY PRAWNE </a:t>
            </a:r>
            <a:r>
              <a:rPr lang="pl-PL" altLang="pl-PL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(1)</a:t>
            </a:r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>
            <a:off x="4054475" y="3738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lIns="57600" tIns="46800" rIns="57600" bIns="10800">
            <a:spAutoFit/>
          </a:bodyPr>
          <a:lstStyle/>
          <a:p>
            <a:endParaRPr lang="pl-PL"/>
          </a:p>
        </p:txBody>
      </p:sp>
      <p:pic>
        <p:nvPicPr>
          <p:cNvPr id="22535" name="Picture 8" descr="NAPIS COPYRIGHT POINT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7785" name="Picture 9" descr="strzalka plastic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0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1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13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4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5" descr="MENU STRUKTURA MOSG">
            <a:hlinkClick r:id="rId11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Picture 16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7793" name="Text Box 17"/>
          <p:cNvSpPr txBox="1">
            <a:spLocks noChangeArrowheads="1"/>
          </p:cNvSpPr>
          <p:nvPr/>
        </p:nvSpPr>
        <p:spPr bwMode="auto">
          <a:xfrm>
            <a:off x="495300" y="466725"/>
            <a:ext cx="8153400" cy="595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CC99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stawa z dnia 12 października 1990 r. o ochronie granicy państwowej </a:t>
            </a:r>
            <a:b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(Dz. U. Nr 78 poz. 461 z </a:t>
            </a:r>
            <a:r>
              <a:rPr lang="pl-PL" altLang="pl-PL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późn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 zm.);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stawa z dnia 12 października 1990 r. o Straży Granicznej </a:t>
            </a:r>
            <a:b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(Dz. U. Nr 78 poz. 462 z </a:t>
            </a:r>
            <a:r>
              <a:rPr lang="pl-PL" altLang="pl-PL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późn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 zm.);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stawa z dnia 13 czerwca 2003 r. o cudzoziemcach </a:t>
            </a:r>
            <a:b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(Dz. U. Nr 128 poz. 1175);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stawa z dnia 18 kwietnia 2002 r. o stanie klęski żywiołowej, art. 17 </a:t>
            </a:r>
            <a:b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(Dz. U. Nr 62 poz. 558 z </a:t>
            </a:r>
            <a:r>
              <a:rPr lang="pl-PL" altLang="pl-PL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późn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 zm.);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stawa z dnia 21 marca 1991 r. o obszarach morskich Rzeczypospolitej Polskiej i administracji morskiej, art. 50 ust. 3 </a:t>
            </a:r>
            <a:b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(Dz. U. Nr 32 poz. 131 z </a:t>
            </a:r>
            <a:r>
              <a:rPr lang="pl-PL" altLang="pl-PL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późn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 zm.);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mowy międzynarodowe o stosunkach prawnych na granicy państwowej.</a:t>
            </a:r>
          </a:p>
          <a:p>
            <a:pPr algn="l">
              <a:spcBef>
                <a:spcPct val="20000"/>
              </a:spcBef>
              <a:defRPr/>
            </a:pP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onadto zadania z zakresu reagowania kryzysowego Straż Graniczna realizuje na zasadach określonych w: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orozumieniu nr Z-5 Ministra Obrony Narodowej oraz Ministra Spraw Wewnętrznych i Administracji z dnia 16 marca 2004 r. w sprawie zasad współdziałania Sił Zbrojnych RP i Straży Granicznej w zakresie ochrony </a:t>
            </a:r>
            <a:b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granicy państwowej;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orozumieniu z dnia 2 lipca 1993 r. w sprawie współpracy resortów obrony narodowej i spraw wewnętrznych;</a:t>
            </a:r>
          </a:p>
        </p:txBody>
      </p:sp>
      <p:pic>
        <p:nvPicPr>
          <p:cNvPr id="22544" name="Picture 18" descr="MENU GŁÓWNE JASNO">
            <a:hlinkClick r:id="rId15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7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8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8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ROZA WIATRÓW PNG CI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2013" y="765175"/>
            <a:ext cx="28067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1092" name="Rectangle 4"/>
          <p:cNvSpPr>
            <a:spLocks noChangeArrowheads="1"/>
          </p:cNvSpPr>
          <p:nvPr/>
        </p:nvSpPr>
        <p:spPr bwMode="auto">
          <a:xfrm>
            <a:off x="395288" y="395288"/>
            <a:ext cx="8385175" cy="6081712"/>
          </a:xfrm>
          <a:prstGeom prst="rect">
            <a:avLst/>
          </a:prstGeom>
          <a:solidFill>
            <a:srgbClr val="3399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601093" name="Rectangle 5"/>
          <p:cNvSpPr>
            <a:spLocks noChangeArrowheads="1"/>
          </p:cNvSpPr>
          <p:nvPr/>
        </p:nvSpPr>
        <p:spPr bwMode="auto">
          <a:xfrm>
            <a:off x="762000" y="0"/>
            <a:ext cx="7620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PODSTAWY PRAWNE </a:t>
            </a:r>
            <a:r>
              <a:rPr lang="pl-PL" altLang="pl-PL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(2)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054475" y="3738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lIns="57600" tIns="46800" rIns="57600" bIns="10800">
            <a:spAutoFit/>
          </a:bodyPr>
          <a:lstStyle/>
          <a:p>
            <a:endParaRPr lang="pl-PL"/>
          </a:p>
        </p:txBody>
      </p:sp>
      <p:pic>
        <p:nvPicPr>
          <p:cNvPr id="23559" name="Picture 7" descr="NAPIS COPYRIGHT POINT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1096" name="Picture 8" descr="strzalka plastic 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9200" y="33051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9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0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2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3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4" descr="MENU STRUKTURA MOSG">
            <a:hlinkClick r:id="rId11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6" name="Picture 15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1104" name="Text Box 16"/>
          <p:cNvSpPr txBox="1">
            <a:spLocks noChangeArrowheads="1"/>
          </p:cNvSpPr>
          <p:nvPr/>
        </p:nvSpPr>
        <p:spPr bwMode="auto">
          <a:xfrm>
            <a:off x="495300" y="466725"/>
            <a:ext cx="8153400" cy="579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CC99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orozumieniu Komendanta Głównego Straży Granicznej z Dowódcą Marynarki Wojennej z dnia 17 lutego 1994 r. w sprawie szczegółowej organizacji i sposobu współdziałania w zakresie ochrony granicy państwowej na morzu;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orozumieniu nr 5 Komendanta Głównego Straży Granicznej z Dowódcą Sił Powietrznych Sił Zbrojnych Rzeczypospolitej Polskiej z dnia 11 sierpnia 2005 r. w sprawie określenia szczegółowej organizacji i zakresu współdziałania Straży Granicznej z Siłami Powietrznymi Sił Zbrojnych RP w zakresie ochrony granicy państwowej w przestrzeni powietrznej Rzeczypospolitej Polskiej;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orozumieniu Komendanta Głównego Straży Granicznej i Komendanta Głównego Straży Pożarnej – Szefa Obrony Cywilnej Kraju z dnia 6 maja 2001 r. w sprawie wzajemnej współpracy w zakresie zapobiegania i likwidacji zagrożeń;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orozumieniu Komendanta Głównego Straży Granicznej i Komendanta Głównego Policji z dnia 17 czerwca 2004 r. w sprawie współdziałania </a:t>
            </a:r>
            <a:b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Straży Granicznej i Policji;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Z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arządzeniu nr Z-55 Komendanta Głównego Straży Granicznej z dnia 23 grudnia 2003 r. w sprawie „Instrukcji postępowania funkcjonariuszy Straży Granicznej w działaniach pirotechnicznych”;</a:t>
            </a:r>
          </a:p>
          <a:p>
            <a:pPr algn="l">
              <a:spcBef>
                <a:spcPct val="20000"/>
              </a:spcBef>
              <a:buFontTx/>
              <a:buBlip>
                <a:blip r:embed="rId14"/>
              </a:buBlip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ecyzji nr PF-34 Komendanta Głównego Straży Granicznej z dnia 15 kwietnia 2004 r. w sprawie sposobu działania jednostek organizacyjnych Straży Granicznej w zakresie działań antyterrorystycznych;</a:t>
            </a:r>
          </a:p>
        </p:txBody>
      </p:sp>
      <p:pic>
        <p:nvPicPr>
          <p:cNvPr id="23568" name="Picture 17" descr="MENU GŁÓWNE JASNO">
            <a:hlinkClick r:id="rId15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60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APETA SZABLON DARK 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ROZA WIATRÓW PNG CI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2013" y="765175"/>
            <a:ext cx="28067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2116" name="Rectangle 4"/>
          <p:cNvSpPr>
            <a:spLocks noChangeArrowheads="1"/>
          </p:cNvSpPr>
          <p:nvPr/>
        </p:nvSpPr>
        <p:spPr bwMode="auto">
          <a:xfrm>
            <a:off x="395288" y="395288"/>
            <a:ext cx="8385175" cy="3754437"/>
          </a:xfrm>
          <a:prstGeom prst="rect">
            <a:avLst/>
          </a:prstGeom>
          <a:solidFill>
            <a:srgbClr val="3399FF">
              <a:alpha val="50195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602117" name="Rectangle 5"/>
          <p:cNvSpPr>
            <a:spLocks noChangeArrowheads="1"/>
          </p:cNvSpPr>
          <p:nvPr/>
        </p:nvSpPr>
        <p:spPr bwMode="auto">
          <a:xfrm>
            <a:off x="762000" y="0"/>
            <a:ext cx="7620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algn="l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algn="l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algn="l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 b="1" smtClean="0">
                <a:solidFill>
                  <a:srgbClr val="CC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PODSTAWY PRAWNE </a:t>
            </a:r>
            <a:r>
              <a:rPr lang="pl-PL" altLang="pl-PL" sz="240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(3)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054475" y="3738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lIns="57600" tIns="46800" rIns="57600" bIns="10800">
            <a:spAutoFit/>
          </a:bodyPr>
          <a:lstStyle/>
          <a:p>
            <a:endParaRPr lang="pl-PL"/>
          </a:p>
        </p:txBody>
      </p:sp>
      <p:pic>
        <p:nvPicPr>
          <p:cNvPr id="24583" name="Picture 7" descr="NAPIS COPYRIGHT POINT 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1600" y="4038600"/>
            <a:ext cx="1174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9" descr="APRYZCISKFOTO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4438" y="358775"/>
            <a:ext cx="28416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0" descr="MENU POWRÓT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" y="358775"/>
            <a:ext cx="252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2" descr="MENU WSTECZ JASNO">
            <a:hlinkClick r:id="" action="ppaction://hlinkshowjump?jump=previous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5950" y="6530975"/>
            <a:ext cx="1343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3" descr="MENU DALEJ JASNO">
            <a:hlinkClick r:id="" action="ppaction://hlinkshowjump?jump=nextslide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0363" y="6530975"/>
            <a:ext cx="10429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14" descr="MENU STRUKTURA MOSG">
            <a:hlinkClick r:id="rId10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75" y="1773238"/>
            <a:ext cx="2524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Picture 15" descr="MENU MAPA CPION">
            <a:hlinkClick r:id="" action="ppaction://noaction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" y="5605463"/>
            <a:ext cx="252413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2128" name="Text Box 16"/>
          <p:cNvSpPr txBox="1">
            <a:spLocks noChangeArrowheads="1"/>
          </p:cNvSpPr>
          <p:nvPr/>
        </p:nvSpPr>
        <p:spPr bwMode="auto">
          <a:xfrm>
            <a:off x="495300" y="466725"/>
            <a:ext cx="8153400" cy="348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CC99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algn="l">
              <a:spcBef>
                <a:spcPct val="20000"/>
              </a:spcBef>
              <a:buFontTx/>
              <a:buBlip>
                <a:blip r:embed="rId13"/>
              </a:buBlip>
              <a:defRPr/>
            </a:pP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lanie akcji poszukiwawczych i ratowniczych Morskiej Służby Poszukiwania </a:t>
            </a:r>
            <a:b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 Ratownictwa z dnia 7 sierpnia 2002 r.</a:t>
            </a:r>
          </a:p>
          <a:p>
            <a:pPr algn="l">
              <a:spcBef>
                <a:spcPct val="20000"/>
              </a:spcBef>
              <a:defRPr/>
            </a:pPr>
            <a:r>
              <a:rPr lang="pl-PL" altLang="pl-PL" b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onadto zadania z zakresu reagowania kryzysowego Morski Oddział SG</a:t>
            </a:r>
            <a:b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realizuje na zasadach określonych w:</a:t>
            </a:r>
          </a:p>
          <a:p>
            <a:pPr algn="l">
              <a:spcBef>
                <a:spcPct val="20000"/>
              </a:spcBef>
              <a:buFontTx/>
              <a:buBlip>
                <a:blip r:embed="rId13"/>
              </a:buBlip>
              <a:defRPr/>
            </a:pP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orozumieniach Komendanta MOSG z: </a:t>
            </a:r>
          </a:p>
          <a:p>
            <a:pPr algn="l">
              <a:spcBef>
                <a:spcPct val="20000"/>
              </a:spcBef>
              <a:defRPr/>
            </a:pPr>
            <a: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Pomorskim Urzędem Wojewódzkim w Gdańsku, </a:t>
            </a:r>
          </a:p>
          <a:p>
            <a:pPr algn="l">
              <a:spcBef>
                <a:spcPct val="20000"/>
              </a:spcBef>
              <a:defRPr/>
            </a:pPr>
            <a: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Komendą Wojewódzką Policji w Gdańsku, </a:t>
            </a:r>
          </a:p>
          <a:p>
            <a:pPr algn="l">
              <a:spcBef>
                <a:spcPct val="20000"/>
              </a:spcBef>
              <a:defRPr/>
            </a:pPr>
            <a: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Dowództwem Marynarki Wojennej w Gdyni, </a:t>
            </a:r>
          </a:p>
          <a:p>
            <a:pPr algn="l">
              <a:spcBef>
                <a:spcPct val="20000"/>
              </a:spcBef>
              <a:defRPr/>
            </a:pPr>
            <a: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Morską Służbą Poszukiwania i Ratownictwa, </a:t>
            </a:r>
          </a:p>
          <a:p>
            <a:pPr algn="l">
              <a:spcBef>
                <a:spcPct val="20000"/>
              </a:spcBef>
              <a:defRPr/>
            </a:pPr>
            <a:r>
              <a:rPr lang="pl-PL" altLang="pl-PL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organami samorządu terytorialnego, etc.;</a:t>
            </a:r>
          </a:p>
          <a:p>
            <a:pPr algn="l">
              <a:spcBef>
                <a:spcPct val="20000"/>
              </a:spcBef>
              <a:buFontTx/>
              <a:buBlip>
                <a:blip r:embed="rId13"/>
              </a:buBlip>
              <a:defRPr/>
            </a:pP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pl-PL" altLang="pl-PL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</a:t>
            </a:r>
            <a:r>
              <a:rPr lang="pl-PL" altLang="pl-PL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lanie działania Morskiego Oddziału Straży Granicznej w sytuacji kryzysowej.</a:t>
            </a:r>
          </a:p>
        </p:txBody>
      </p:sp>
      <p:pic>
        <p:nvPicPr>
          <p:cNvPr id="24591" name="Picture 17" descr="LUNETA 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71550" y="4652963"/>
            <a:ext cx="7129463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2130" name="AutoShape 18">
            <a:hlinkClick r:id="" action="ppaction://hlinkshowjump?jump=lastslideviewed" highlightClick="1">
              <a:snd r:embed="rId2" name="camera.wav"/>
            </a:hlinkClick>
            <a:hlinkHover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243888" y="5661025"/>
            <a:ext cx="503237" cy="863600"/>
          </a:xfrm>
          <a:prstGeom prst="curvedLeftArrow">
            <a:avLst>
              <a:gd name="adj1" fmla="val 34322"/>
              <a:gd name="adj2" fmla="val 68644"/>
              <a:gd name="adj3" fmla="val 33333"/>
            </a:avLst>
          </a:prstGeom>
          <a:gradFill rotWithShape="1">
            <a:gsLst>
              <a:gs pos="0">
                <a:srgbClr val="FF0000"/>
              </a:gs>
              <a:gs pos="50000">
                <a:srgbClr val="280000"/>
              </a:gs>
              <a:gs pos="100000">
                <a:srgbClr val="FF00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24593" name="Picture 19" descr="MENU GŁÓWNE JASNO">
            <a:hlinkClick r:id="rId15" action="ppaction://hlinksldjump" highlightClick="1">
              <a:snd r:embed="rId2" name="camera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39950" y="6530975"/>
            <a:ext cx="2159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0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6" grpId="0" animBg="1"/>
      <p:bldP spid="602130" grpId="0" animBg="1"/>
    </p:bldLst>
  </p:timing>
</p:sld>
</file>

<file path=ppt/theme/theme1.xml><?xml version="1.0" encoding="utf-8"?>
<a:theme xmlns:a="http://schemas.openxmlformats.org/drawingml/2006/main" name="Niebieska przekątna">
  <a:themeElements>
    <a:clrScheme name="Niebieska przekątna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Niebieska przekątn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7600" tIns="46800" rIns="57600" bIns="10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7600" tIns="46800" rIns="57600" bIns="10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iebieska przekątna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ebieska przekątna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ebieska przekątna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ebieska przekątna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12886</TotalTime>
  <Words>1953</Words>
  <Application>Microsoft Office PowerPoint</Application>
  <PresentationFormat>Pokaz na ekranie (4:3)</PresentationFormat>
  <Paragraphs>364</Paragraphs>
  <Slides>29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Niebieska przekątna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SAR</vt:lpstr>
      <vt:lpstr>SAR cd.</vt:lpstr>
      <vt:lpstr>SAR cd.</vt:lpstr>
      <vt:lpstr>SAR cd.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</vt:vector>
  </TitlesOfParts>
  <Company>MOSG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w.p.</dc:creator>
  <cp:lastModifiedBy>user</cp:lastModifiedBy>
  <cp:revision>1723</cp:revision>
  <dcterms:created xsi:type="dcterms:W3CDTF">2005-04-05T16:24:56Z</dcterms:created>
  <dcterms:modified xsi:type="dcterms:W3CDTF">2020-03-31T18:30:54Z</dcterms:modified>
</cp:coreProperties>
</file>